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34"/>
  </p:notesMasterIdLst>
  <p:sldIdLst>
    <p:sldId id="387" r:id="rId2"/>
    <p:sldId id="559" r:id="rId3"/>
    <p:sldId id="587" r:id="rId4"/>
    <p:sldId id="588" r:id="rId5"/>
    <p:sldId id="589" r:id="rId6"/>
    <p:sldId id="590" r:id="rId7"/>
    <p:sldId id="591" r:id="rId8"/>
    <p:sldId id="592" r:id="rId9"/>
    <p:sldId id="593" r:id="rId10"/>
    <p:sldId id="594" r:id="rId11"/>
    <p:sldId id="586" r:id="rId12"/>
    <p:sldId id="560" r:id="rId13"/>
    <p:sldId id="561" r:id="rId14"/>
    <p:sldId id="562" r:id="rId15"/>
    <p:sldId id="563" r:id="rId16"/>
    <p:sldId id="564" r:id="rId17"/>
    <p:sldId id="565" r:id="rId18"/>
    <p:sldId id="570" r:id="rId19"/>
    <p:sldId id="571" r:id="rId20"/>
    <p:sldId id="566" r:id="rId21"/>
    <p:sldId id="567" r:id="rId22"/>
    <p:sldId id="573" r:id="rId23"/>
    <p:sldId id="579" r:id="rId24"/>
    <p:sldId id="578" r:id="rId25"/>
    <p:sldId id="575" r:id="rId26"/>
    <p:sldId id="576" r:id="rId27"/>
    <p:sldId id="580" r:id="rId28"/>
    <p:sldId id="581" r:id="rId29"/>
    <p:sldId id="582" r:id="rId30"/>
    <p:sldId id="583" r:id="rId31"/>
    <p:sldId id="584" r:id="rId32"/>
    <p:sldId id="585" r:id="rId3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迪 宋" initials="迪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B9BD5"/>
    <a:srgbClr val="E8E7E7"/>
    <a:srgbClr val="EEEFF1"/>
    <a:srgbClr val="F19C63"/>
    <a:srgbClr val="F7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47" autoAdjust="0"/>
    <p:restoredTop sz="94660" autoAdjust="0"/>
  </p:normalViewPr>
  <p:slideViewPr>
    <p:cSldViewPr snapToGrid="0">
      <p:cViewPr varScale="1">
        <p:scale>
          <a:sx n="82" d="100"/>
          <a:sy n="82" d="100"/>
        </p:scale>
        <p:origin x="184" y="3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commentAuthors" Target="commentAuthors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19/11/20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252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1AC3C98-65AD-4E98-9BA2-F33F3BC97F08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875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EE6256-1C72-4859-A5CD-3A2FE355E3C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1838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9D1B8D8-EEF6-4F35-888F-858CB4DEF37A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0191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24490C0-3FEB-49F2-92AF-5BB65A3EDC25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820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93BC24C-97E9-4277-8119-57D908DA4D5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7106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190EB94-B934-45C3-ACE3-A70797991DB0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491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988DE2E-4206-4FA4-8E84-6EB6ADB4186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8781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A4994-4F1B-4D47-A589-21F5E9EA0CB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594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72D97F-0ED7-4664-98D5-4E0D2A79AB42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8991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8BE079-9E1D-4407-8989-59AEF1F96169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99646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32AAC9B-52ED-4D6E-91B1-051EB708E46D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134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BDC8B04-BA67-4C58-BA07-6074D46FC9D1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l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19/11/20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88F8D02-9041-4C59-BC62-13DE0E5C671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pPr marL="0" marR="0" lvl="0" indent="0" algn="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376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6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1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4" name="TextBox 119">
            <a:extLst>
              <a:ext uri="{FF2B5EF4-FFF2-40B4-BE49-F238E27FC236}">
                <a16:creationId xmlns="" xmlns:a16="http://schemas.microsoft.com/office/drawing/2014/main" id="{2E98CB15-3F0C-4E91-A24B-4621A740C4FE}"/>
              </a:ext>
            </a:extLst>
          </p:cNvPr>
          <p:cNvSpPr txBox="1"/>
          <p:nvPr/>
        </p:nvSpPr>
        <p:spPr>
          <a:xfrm>
            <a:off x="1105786" y="1920944"/>
            <a:ext cx="100796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云存储架构及其关键技术</a:t>
            </a:r>
            <a:endParaRPr lang="id-ID" sz="44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5" name="TextBox 119">
            <a:extLst>
              <a:ext uri="{FF2B5EF4-FFF2-40B4-BE49-F238E27FC236}">
                <a16:creationId xmlns="" xmlns:a16="http://schemas.microsoft.com/office/drawing/2014/main" id="{2E98CB15-3F0C-4E91-A24B-4621A740C4FE}"/>
              </a:ext>
            </a:extLst>
          </p:cNvPr>
          <p:cNvSpPr txBox="1"/>
          <p:nvPr/>
        </p:nvSpPr>
        <p:spPr>
          <a:xfrm>
            <a:off x="4234376" y="4167616"/>
            <a:ext cx="76656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毕蕾   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M201973152  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计算机硕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1902</a:t>
            </a:r>
          </a:p>
          <a:p>
            <a:pPr algn="ctr" defTabSz="914217"/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宋迪   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M201973121  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计算机硕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1902 </a:t>
            </a:r>
          </a:p>
          <a:p>
            <a:pPr algn="ctr" defTabSz="914217"/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李研   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M201973122  </a:t>
            </a:r>
            <a:r>
              <a:rPr lang="zh-CN" altLang="en-US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计算机硕</a:t>
            </a:r>
            <a:r>
              <a:rPr lang="en-US" altLang="zh-CN" sz="22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1902 </a:t>
            </a:r>
            <a:endParaRPr lang="id-ID" altLang="zh-CN" sz="2200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119">
            <a:extLst>
              <a:ext uri="{FF2B5EF4-FFF2-40B4-BE49-F238E27FC236}">
                <a16:creationId xmlns="" xmlns:a16="http://schemas.microsoft.com/office/drawing/2014/main" id="{2E98CB15-3F0C-4E91-A24B-4621A740C4FE}"/>
              </a:ext>
            </a:extLst>
          </p:cNvPr>
          <p:cNvSpPr txBox="1"/>
          <p:nvPr/>
        </p:nvSpPr>
        <p:spPr>
          <a:xfrm>
            <a:off x="7939786" y="5448829"/>
            <a:ext cx="35957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en-US" altLang="zh-CN" sz="4400" b="1" dirty="0"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2019/11/02</a:t>
            </a:r>
            <a:endParaRPr lang="id-ID" sz="4400" b="1" dirty="0"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604139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85300A2E-3D42-48E1-B305-CF6934F1E2FD}"/>
              </a:ext>
            </a:extLst>
          </p:cNvPr>
          <p:cNvSpPr txBox="1">
            <a:spLocks/>
          </p:cNvSpPr>
          <p:nvPr/>
        </p:nvSpPr>
        <p:spPr>
          <a:xfrm>
            <a:off x="3770799" y="598986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</a:t>
            </a:r>
            <a:r>
              <a:rPr lang="zh-CN" altLang="en-US" sz="32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存储的关键技术</a:t>
            </a:r>
            <a:endParaRPr lang="zh-CN" altLang="en-US" sz="3200" b="1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="" xmlns:a16="http://schemas.microsoft.com/office/drawing/2014/main" id="{BF9C8F18-6062-46C7-980A-9C25FCACE735}"/>
              </a:ext>
            </a:extLst>
          </p:cNvPr>
          <p:cNvSpPr txBox="1">
            <a:spLocks/>
          </p:cNvSpPr>
          <p:nvPr/>
        </p:nvSpPr>
        <p:spPr>
          <a:xfrm>
            <a:off x="367934" y="2063098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6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410295" y="1695319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存储虚拟化</a:t>
            </a:r>
            <a:endParaRPr lang="zh-CN" altLang="en-US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410295" y="2401668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分布式存储技术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410295" y="3107692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数据缩减技术</a:t>
            </a:r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410295" y="3817781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数据备份技术</a:t>
            </a:r>
            <a:endParaRPr lang="zh-CN" altLang="en-US" sz="28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410295" y="4527870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内容分发网络技术</a:t>
            </a:r>
            <a:endParaRPr lang="zh-CN" altLang="en-US" sz="2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410295" y="5237959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存储加密技术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6702361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6A5BF9F-07AD-4A3A-A063-BB45E1BFF2B1}"/>
              </a:ext>
            </a:extLst>
          </p:cNvPr>
          <p:cNvSpPr txBox="1"/>
          <p:nvPr/>
        </p:nvSpPr>
        <p:spPr>
          <a:xfrm>
            <a:off x="1555807" y="3216676"/>
            <a:ext cx="2076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目录</a:t>
            </a:r>
            <a:endParaRPr kumimoji="0" lang="en-US" altLang="zh-CN" sz="4400" b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CONENTS</a:t>
            </a:r>
            <a:endParaRPr kumimoji="0" lang="zh-CN" altLang="en-US" sz="2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E5DC5775-589A-4586-953C-BBD7FF3A74F7}"/>
              </a:ext>
            </a:extLst>
          </p:cNvPr>
          <p:cNvCxnSpPr/>
          <p:nvPr/>
        </p:nvCxnSpPr>
        <p:spPr>
          <a:xfrm>
            <a:off x="3874967" y="2689605"/>
            <a:ext cx="0" cy="26746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="" xmlns:a16="http://schemas.microsoft.com/office/drawing/2014/main" id="{868C44AC-ECE3-4F18-8C97-72735A37DBCF}"/>
              </a:ext>
            </a:extLst>
          </p:cNvPr>
          <p:cNvSpPr txBox="1">
            <a:spLocks/>
          </p:cNvSpPr>
          <p:nvPr/>
        </p:nvSpPr>
        <p:spPr>
          <a:xfrm>
            <a:off x="4360569" y="2346784"/>
            <a:ext cx="7240785" cy="3233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、云存储安全的背景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、云存储面临的安全问题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、云存储安全的关键技术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0" name="TextBox 119">
            <a:extLst>
              <a:ext uri="{FF2B5EF4-FFF2-40B4-BE49-F238E27FC236}">
                <a16:creationId xmlns="" xmlns:a16="http://schemas.microsoft.com/office/drawing/2014/main" id="{1B51E5DD-C98D-4B23-99FA-1276760DF904}"/>
              </a:ext>
            </a:extLst>
          </p:cNvPr>
          <p:cNvSpPr txBox="1"/>
          <p:nvPr/>
        </p:nvSpPr>
        <p:spPr>
          <a:xfrm>
            <a:off x="3874551" y="1220417"/>
            <a:ext cx="5013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云存储安全</a:t>
            </a:r>
            <a:endParaRPr lang="id-ID" sz="44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210476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7" name="标题 2">
            <a:extLst>
              <a:ext uri="{FF2B5EF4-FFF2-40B4-BE49-F238E27FC236}">
                <a16:creationId xmlns="" xmlns:a16="http://schemas.microsoft.com/office/drawing/2014/main" id="{D545639D-27BE-42D1-9650-B17AD6997AA3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云存储安全的背景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="" xmlns:a16="http://schemas.microsoft.com/office/drawing/2014/main" id="{8992C1A0-4C9E-454A-BBD4-4ABE1B030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674" y="2549829"/>
            <a:ext cx="5257094" cy="326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14B39A44-5E5C-4F15-AD2F-BF4C430273DF}"/>
              </a:ext>
            </a:extLst>
          </p:cNvPr>
          <p:cNvSpPr txBox="1"/>
          <p:nvPr/>
        </p:nvSpPr>
        <p:spPr>
          <a:xfrm>
            <a:off x="1570243" y="5908017"/>
            <a:ext cx="3285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云端</a:t>
            </a:r>
            <a:r>
              <a:rPr lang="zh-CN" altLang="en-US" sz="2400" b="1" dirty="0" smtClean="0"/>
              <a:t>存储数据</a:t>
            </a:r>
            <a:r>
              <a:rPr lang="zh-CN" altLang="en-US" sz="2400" b="1" dirty="0"/>
              <a:t>的种类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E2614603-F2AC-4E41-83E1-715E2330D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47098"/>
            <a:ext cx="6102587" cy="346091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C79FEC06-C513-4668-8F95-77311AE9BC40}"/>
              </a:ext>
            </a:extLst>
          </p:cNvPr>
          <p:cNvSpPr txBox="1"/>
          <p:nvPr/>
        </p:nvSpPr>
        <p:spPr>
          <a:xfrm>
            <a:off x="6701001" y="5740201"/>
            <a:ext cx="4892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云计算引起的安全事件较传统的应用高出很多</a:t>
            </a:r>
            <a:r>
              <a:rPr lang="en-US" altLang="zh-CN" sz="2400" b="1" dirty="0"/>
              <a:t>……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11603977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85300A2E-3D42-48E1-B305-CF6934F1E2FD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云存储面临的安全问题</a:t>
            </a:r>
          </a:p>
        </p:txBody>
      </p:sp>
      <p:sp>
        <p:nvSpPr>
          <p:cNvPr id="4" name="标题 2">
            <a:extLst>
              <a:ext uri="{FF2B5EF4-FFF2-40B4-BE49-F238E27FC236}">
                <a16:creationId xmlns="" xmlns:a16="http://schemas.microsoft.com/office/drawing/2014/main" id="{BF9C8F18-6062-46C7-980A-9C25FCACE735}"/>
              </a:ext>
            </a:extLst>
          </p:cNvPr>
          <p:cNvSpPr txBox="1">
            <a:spLocks/>
          </p:cNvSpPr>
          <p:nvPr/>
        </p:nvSpPr>
        <p:spPr>
          <a:xfrm>
            <a:off x="367934" y="2063098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数据泄露</a:t>
            </a:r>
          </a:p>
        </p:txBody>
      </p:sp>
      <p:sp>
        <p:nvSpPr>
          <p:cNvPr id="6" name="标题 2">
            <a:extLst>
              <a:ext uri="{FF2B5EF4-FFF2-40B4-BE49-F238E27FC236}">
                <a16:creationId xmlns="" xmlns:a16="http://schemas.microsoft.com/office/drawing/2014/main" id="{4C5E5EF6-5E18-4E80-8177-A45D16F33DF4}"/>
              </a:ext>
            </a:extLst>
          </p:cNvPr>
          <p:cNvSpPr txBox="1">
            <a:spLocks/>
          </p:cNvSpPr>
          <p:nvPr/>
        </p:nvSpPr>
        <p:spPr>
          <a:xfrm>
            <a:off x="1850743" y="3564181"/>
            <a:ext cx="3120515" cy="449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外部接口和</a:t>
            </a:r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API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攻击</a:t>
            </a:r>
          </a:p>
        </p:txBody>
      </p:sp>
      <p:sp>
        <p:nvSpPr>
          <p:cNvPr id="9" name="标题 2">
            <a:extLst>
              <a:ext uri="{FF2B5EF4-FFF2-40B4-BE49-F238E27FC236}">
                <a16:creationId xmlns="" xmlns:a16="http://schemas.microsoft.com/office/drawing/2014/main" id="{4A9D09B3-AEB8-48A6-AF43-11B34DA6D298}"/>
              </a:ext>
            </a:extLst>
          </p:cNvPr>
          <p:cNvSpPr txBox="1">
            <a:spLocks/>
          </p:cNvSpPr>
          <p:nvPr/>
        </p:nvSpPr>
        <p:spPr>
          <a:xfrm>
            <a:off x="4038787" y="2467028"/>
            <a:ext cx="3726990" cy="50716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使用证书和认证体系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="" xmlns:a16="http://schemas.microsoft.com/office/drawing/2014/main" id="{3C2CD37D-136D-4596-9784-1DD1FE1CF63F}"/>
              </a:ext>
            </a:extLst>
          </p:cNvPr>
          <p:cNvSpPr txBox="1">
            <a:spLocks/>
          </p:cNvSpPr>
          <p:nvPr/>
        </p:nvSpPr>
        <p:spPr>
          <a:xfrm>
            <a:off x="4038787" y="4765617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账户劫持</a:t>
            </a:r>
          </a:p>
        </p:txBody>
      </p:sp>
      <p:sp>
        <p:nvSpPr>
          <p:cNvPr id="13" name="标题 2">
            <a:extLst>
              <a:ext uri="{FF2B5EF4-FFF2-40B4-BE49-F238E27FC236}">
                <a16:creationId xmlns="" xmlns:a16="http://schemas.microsoft.com/office/drawing/2014/main" id="{F8CDE6BD-F2FE-4355-A151-7B3792735EFA}"/>
              </a:ext>
            </a:extLst>
          </p:cNvPr>
          <p:cNvSpPr txBox="1">
            <a:spLocks/>
          </p:cNvSpPr>
          <p:nvPr/>
        </p:nvSpPr>
        <p:spPr>
          <a:xfrm>
            <a:off x="6341536" y="3320689"/>
            <a:ext cx="3726990" cy="6766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存在弱点的系统漏洞</a:t>
            </a:r>
          </a:p>
        </p:txBody>
      </p:sp>
      <p:sp>
        <p:nvSpPr>
          <p:cNvPr id="14" name="标题 2">
            <a:extLst>
              <a:ext uri="{FF2B5EF4-FFF2-40B4-BE49-F238E27FC236}">
                <a16:creationId xmlns="" xmlns:a16="http://schemas.microsoft.com/office/drawing/2014/main" id="{3D47CBC0-D68C-4650-9DA8-C91779EF8805}"/>
              </a:ext>
            </a:extLst>
          </p:cNvPr>
          <p:cNvSpPr txBox="1">
            <a:spLocks/>
          </p:cNvSpPr>
          <p:nvPr/>
        </p:nvSpPr>
        <p:spPr>
          <a:xfrm>
            <a:off x="7489658" y="5237526"/>
            <a:ext cx="2794029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内部恶意行为</a:t>
            </a:r>
          </a:p>
        </p:txBody>
      </p:sp>
    </p:spTree>
    <p:extLst>
      <p:ext uri="{BB962C8B-B14F-4D97-AF65-F5344CB8AC3E}">
        <p14:creationId xmlns:p14="http://schemas.microsoft.com/office/powerpoint/2010/main" val="3721658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5878CB28-FB3D-445C-830E-5977CD0F903D}"/>
              </a:ext>
            </a:extLst>
          </p:cNvPr>
          <p:cNvSpPr txBox="1">
            <a:spLocks/>
          </p:cNvSpPr>
          <p:nvPr/>
        </p:nvSpPr>
        <p:spPr>
          <a:xfrm>
            <a:off x="3646528" y="3011158"/>
            <a:ext cx="2389838" cy="608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数据永久丢失</a:t>
            </a:r>
          </a:p>
        </p:txBody>
      </p:sp>
      <p:sp>
        <p:nvSpPr>
          <p:cNvPr id="4" name="标题 2">
            <a:extLst>
              <a:ext uri="{FF2B5EF4-FFF2-40B4-BE49-F238E27FC236}">
                <a16:creationId xmlns="" xmlns:a16="http://schemas.microsoft.com/office/drawing/2014/main" id="{02A179D4-9C77-4339-A416-EB62DE4BAD7F}"/>
              </a:ext>
            </a:extLst>
          </p:cNvPr>
          <p:cNvSpPr txBox="1">
            <a:spLocks/>
          </p:cNvSpPr>
          <p:nvPr/>
        </p:nvSpPr>
        <p:spPr>
          <a:xfrm>
            <a:off x="8355496" y="4702270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滥用云服务</a:t>
            </a:r>
          </a:p>
        </p:txBody>
      </p:sp>
      <p:sp>
        <p:nvSpPr>
          <p:cNvPr id="5" name="标题 2">
            <a:extLst>
              <a:ext uri="{FF2B5EF4-FFF2-40B4-BE49-F238E27FC236}">
                <a16:creationId xmlns="" xmlns:a16="http://schemas.microsoft.com/office/drawing/2014/main" id="{8018EFC4-E2CE-42ED-983C-AFFF7D275A08}"/>
              </a:ext>
            </a:extLst>
          </p:cNvPr>
          <p:cNvSpPr txBox="1">
            <a:spLocks/>
          </p:cNvSpPr>
          <p:nvPr/>
        </p:nvSpPr>
        <p:spPr>
          <a:xfrm>
            <a:off x="1239079" y="2245560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APT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寄生虫</a:t>
            </a:r>
          </a:p>
        </p:txBody>
      </p:sp>
      <p:sp>
        <p:nvSpPr>
          <p:cNvPr id="6" name="标题 2">
            <a:extLst>
              <a:ext uri="{FF2B5EF4-FFF2-40B4-BE49-F238E27FC236}">
                <a16:creationId xmlns="" xmlns:a16="http://schemas.microsoft.com/office/drawing/2014/main" id="{550B7EEF-5216-4CA6-B53A-028FEF310988}"/>
              </a:ext>
            </a:extLst>
          </p:cNvPr>
          <p:cNvSpPr txBox="1">
            <a:spLocks/>
          </p:cNvSpPr>
          <p:nvPr/>
        </p:nvSpPr>
        <p:spPr>
          <a:xfrm>
            <a:off x="5930348" y="3744934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积极性不足</a:t>
            </a:r>
          </a:p>
        </p:txBody>
      </p:sp>
      <p:sp>
        <p:nvSpPr>
          <p:cNvPr id="7" name="标题 2">
            <a:extLst>
              <a:ext uri="{FF2B5EF4-FFF2-40B4-BE49-F238E27FC236}">
                <a16:creationId xmlns="" xmlns:a16="http://schemas.microsoft.com/office/drawing/2014/main" id="{A24DF6E7-182C-4D08-9CEF-B8051EB52BE4}"/>
              </a:ext>
            </a:extLst>
          </p:cNvPr>
          <p:cNvSpPr txBox="1">
            <a:spLocks/>
          </p:cNvSpPr>
          <p:nvPr/>
        </p:nvSpPr>
        <p:spPr>
          <a:xfrm>
            <a:off x="1126435" y="4420924"/>
            <a:ext cx="3527258" cy="56003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共享技术带来的威胁</a:t>
            </a:r>
          </a:p>
        </p:txBody>
      </p:sp>
      <p:sp>
        <p:nvSpPr>
          <p:cNvPr id="8" name="标题 2">
            <a:extLst>
              <a:ext uri="{FF2B5EF4-FFF2-40B4-BE49-F238E27FC236}">
                <a16:creationId xmlns="" xmlns:a16="http://schemas.microsoft.com/office/drawing/2014/main" id="{5C015749-F1ED-46C1-80A3-4A53D38B6C11}"/>
              </a:ext>
            </a:extLst>
          </p:cNvPr>
          <p:cNvSpPr txBox="1">
            <a:spLocks/>
          </p:cNvSpPr>
          <p:nvPr/>
        </p:nvSpPr>
        <p:spPr>
          <a:xfrm>
            <a:off x="5088835" y="5581862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DDOS</a:t>
            </a:r>
            <a:r>
              <a:rPr lang="zh-CN" altLang="en-US" sz="26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攻击</a:t>
            </a:r>
          </a:p>
        </p:txBody>
      </p:sp>
      <p:sp>
        <p:nvSpPr>
          <p:cNvPr id="9" name="标题 2">
            <a:extLst>
              <a:ext uri="{FF2B5EF4-FFF2-40B4-BE49-F238E27FC236}">
                <a16:creationId xmlns="" xmlns:a16="http://schemas.microsoft.com/office/drawing/2014/main" id="{F1C53F2D-A85F-4CC2-8107-7F094E736AF1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云存储面临的安全问题</a:t>
            </a:r>
          </a:p>
        </p:txBody>
      </p:sp>
    </p:spTree>
    <p:extLst>
      <p:ext uri="{BB962C8B-B14F-4D97-AF65-F5344CB8AC3E}">
        <p14:creationId xmlns:p14="http://schemas.microsoft.com/office/powerpoint/2010/main" val="230219840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067ACBD-9564-4749-9273-50D8A616CD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88" y="2315317"/>
            <a:ext cx="5044937" cy="3218670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="" xmlns:a16="http://schemas.microsoft.com/office/drawing/2014/main" id="{78146D0B-9635-4A02-B137-3A18FBFC3D38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云安全关键技术</a:t>
            </a:r>
          </a:p>
        </p:txBody>
      </p:sp>
      <p:sp>
        <p:nvSpPr>
          <p:cNvPr id="5" name="标题 2">
            <a:extLst>
              <a:ext uri="{FF2B5EF4-FFF2-40B4-BE49-F238E27FC236}">
                <a16:creationId xmlns="" xmlns:a16="http://schemas.microsoft.com/office/drawing/2014/main" id="{25E14CC7-B2CC-4F84-A8CD-3AD2FE6D666D}"/>
              </a:ext>
            </a:extLst>
          </p:cNvPr>
          <p:cNvSpPr txBox="1">
            <a:spLocks/>
          </p:cNvSpPr>
          <p:nvPr/>
        </p:nvSpPr>
        <p:spPr>
          <a:xfrm>
            <a:off x="7913728" y="2285691"/>
            <a:ext cx="2389838" cy="608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1.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完整性审计</a:t>
            </a:r>
          </a:p>
        </p:txBody>
      </p:sp>
      <p:sp>
        <p:nvSpPr>
          <p:cNvPr id="6" name="标题 2">
            <a:extLst>
              <a:ext uri="{FF2B5EF4-FFF2-40B4-BE49-F238E27FC236}">
                <a16:creationId xmlns="" xmlns:a16="http://schemas.microsoft.com/office/drawing/2014/main" id="{5E989172-2067-49BF-A10E-74875C341046}"/>
              </a:ext>
            </a:extLst>
          </p:cNvPr>
          <p:cNvSpPr txBox="1">
            <a:spLocks/>
          </p:cNvSpPr>
          <p:nvPr/>
        </p:nvSpPr>
        <p:spPr>
          <a:xfrm>
            <a:off x="8046250" y="3124653"/>
            <a:ext cx="2389838" cy="608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2.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密文数据去重</a:t>
            </a:r>
          </a:p>
        </p:txBody>
      </p:sp>
      <p:sp>
        <p:nvSpPr>
          <p:cNvPr id="7" name="标题 2">
            <a:extLst>
              <a:ext uri="{FF2B5EF4-FFF2-40B4-BE49-F238E27FC236}">
                <a16:creationId xmlns="" xmlns:a16="http://schemas.microsoft.com/office/drawing/2014/main" id="{12C81A13-A662-49F3-857B-A80A0ACC9A3C}"/>
              </a:ext>
            </a:extLst>
          </p:cNvPr>
          <p:cNvSpPr txBox="1">
            <a:spLocks/>
          </p:cNvSpPr>
          <p:nvPr/>
        </p:nvSpPr>
        <p:spPr>
          <a:xfrm>
            <a:off x="8046250" y="4067966"/>
            <a:ext cx="2389838" cy="608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3.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可靠数据删除</a:t>
            </a:r>
          </a:p>
        </p:txBody>
      </p:sp>
      <p:sp>
        <p:nvSpPr>
          <p:cNvPr id="8" name="标题 2">
            <a:extLst>
              <a:ext uri="{FF2B5EF4-FFF2-40B4-BE49-F238E27FC236}">
                <a16:creationId xmlns="" xmlns:a16="http://schemas.microsoft.com/office/drawing/2014/main" id="{CC2A9968-1509-4E52-9959-BC8A4E74AB4D}"/>
              </a:ext>
            </a:extLst>
          </p:cNvPr>
          <p:cNvSpPr txBox="1">
            <a:spLocks/>
          </p:cNvSpPr>
          <p:nvPr/>
        </p:nvSpPr>
        <p:spPr>
          <a:xfrm>
            <a:off x="8046250" y="5011279"/>
            <a:ext cx="2389838" cy="60869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4.</a:t>
            </a:r>
            <a:r>
              <a:rPr lang="zh-CN" altLang="en-US" sz="24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高校密文检索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A01AEE2-B4D5-48A1-AC78-9D3229C21FE3}"/>
              </a:ext>
            </a:extLst>
          </p:cNvPr>
          <p:cNvSpPr txBox="1"/>
          <p:nvPr/>
        </p:nvSpPr>
        <p:spPr>
          <a:xfrm>
            <a:off x="6294783" y="2486999"/>
            <a:ext cx="10751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四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项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关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键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技</a:t>
            </a:r>
            <a:endParaRPr lang="en-US" altLang="zh-CN" sz="3200" b="1" dirty="0">
              <a:solidFill>
                <a:schemeClr val="bg2">
                  <a:lumMod val="10000"/>
                </a:schemeClr>
              </a:solidFill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dirty="0">
                <a:solidFill>
                  <a:schemeClr val="bg2">
                    <a:lumMod val="10000"/>
                  </a:schemeClr>
                </a:solidFill>
                <a:cs typeface="+mn-ea"/>
                <a:sym typeface="+mn-lt"/>
              </a:rPr>
              <a:t>术</a:t>
            </a:r>
            <a:endParaRPr kumimoji="0" lang="zh-CN" altLang="en-US" sz="3200" b="1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36651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222510"/>
            <a:ext cx="4542857" cy="1361905"/>
          </a:xfrm>
          <a:prstGeom prst="rect">
            <a:avLst/>
          </a:prstGeom>
        </p:spPr>
      </p:pic>
      <p:sp>
        <p:nvSpPr>
          <p:cNvPr id="4" name="标题 2">
            <a:extLst>
              <a:ext uri="{FF2B5EF4-FFF2-40B4-BE49-F238E27FC236}">
                <a16:creationId xmlns="" xmlns:a16="http://schemas.microsoft.com/office/drawing/2014/main" id="{CB8ED786-852A-4EBB-8220-6FA2F887925E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云安全关键技术</a:t>
            </a:r>
          </a:p>
        </p:txBody>
      </p:sp>
      <p:sp>
        <p:nvSpPr>
          <p:cNvPr id="5" name="标题 2">
            <a:extLst>
              <a:ext uri="{FF2B5EF4-FFF2-40B4-BE49-F238E27FC236}">
                <a16:creationId xmlns="" xmlns:a16="http://schemas.microsoft.com/office/drawing/2014/main" id="{EFEBE814-122E-45FC-9880-BA305288E10C}"/>
              </a:ext>
            </a:extLst>
          </p:cNvPr>
          <p:cNvSpPr txBox="1">
            <a:spLocks/>
          </p:cNvSpPr>
          <p:nvPr/>
        </p:nvSpPr>
        <p:spPr>
          <a:xfrm>
            <a:off x="384312" y="1860716"/>
            <a:ext cx="3514755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完整性审计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E887B275-ACC7-4E9A-B2AD-546699428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439" y="2507862"/>
            <a:ext cx="6477000" cy="26860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7971FB3B-BC19-44BB-A803-9F765E76770D}"/>
              </a:ext>
            </a:extLst>
          </p:cNvPr>
          <p:cNvSpPr txBox="1"/>
          <p:nvPr/>
        </p:nvSpPr>
        <p:spPr>
          <a:xfrm>
            <a:off x="2014330" y="5499652"/>
            <a:ext cx="80175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 为了保证自己的数据在云上完整且正确地存储，需要定期对云服务器上的数据进行审计。</a:t>
            </a:r>
          </a:p>
        </p:txBody>
      </p:sp>
    </p:spTree>
    <p:extLst>
      <p:ext uri="{BB962C8B-B14F-4D97-AF65-F5344CB8AC3E}">
        <p14:creationId xmlns:p14="http://schemas.microsoft.com/office/powerpoint/2010/main" val="26990749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ED80F1DD-35C2-4AF8-8330-DBA33161A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62" y="4382374"/>
            <a:ext cx="6648450" cy="2305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5FD49374-21B0-4A9F-AA13-46074EEB5F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962" y="2120987"/>
            <a:ext cx="6858000" cy="1819275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="" xmlns:a16="http://schemas.microsoft.com/office/drawing/2014/main" id="{8182DDF7-D527-4245-AE16-CCB46B8491EB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云安全关键技术</a:t>
            </a:r>
          </a:p>
        </p:txBody>
      </p:sp>
      <p:sp>
        <p:nvSpPr>
          <p:cNvPr id="9" name="标题 2">
            <a:extLst>
              <a:ext uri="{FF2B5EF4-FFF2-40B4-BE49-F238E27FC236}">
                <a16:creationId xmlns="" xmlns:a16="http://schemas.microsoft.com/office/drawing/2014/main" id="{F192F92F-E612-41B9-AA7F-469171A3C66E}"/>
              </a:ext>
            </a:extLst>
          </p:cNvPr>
          <p:cNvSpPr txBox="1">
            <a:spLocks/>
          </p:cNvSpPr>
          <p:nvPr/>
        </p:nvSpPr>
        <p:spPr>
          <a:xfrm>
            <a:off x="225285" y="1776431"/>
            <a:ext cx="3514755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完整性审计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8A64BFB0-5B74-4F5A-A6DD-ABBA716EFBF2}"/>
              </a:ext>
            </a:extLst>
          </p:cNvPr>
          <p:cNvSpPr txBox="1"/>
          <p:nvPr/>
        </p:nvSpPr>
        <p:spPr>
          <a:xfrm>
            <a:off x="1175073" y="3030624"/>
            <a:ext cx="36468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完整性审计主要包含两种审计机制：可证明数据持有（</a:t>
            </a:r>
            <a:r>
              <a:rPr lang="en-US" altLang="zh-CN" sz="2400" dirty="0"/>
              <a:t>Provable Data Possession</a:t>
            </a:r>
            <a:r>
              <a:rPr lang="zh-CN" altLang="en-US" sz="2400" dirty="0"/>
              <a:t>，</a:t>
            </a:r>
            <a:r>
              <a:rPr lang="en-US" altLang="zh-CN" sz="2400" dirty="0"/>
              <a:t>PDP</a:t>
            </a:r>
            <a:r>
              <a:rPr lang="zh-CN" altLang="en-US" sz="2400" dirty="0"/>
              <a:t>）和可证明数据可恢复（</a:t>
            </a:r>
            <a:r>
              <a:rPr lang="en-US" altLang="zh-CN" sz="2400" dirty="0"/>
              <a:t>Proof of Retrievability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PoR</a:t>
            </a:r>
            <a:r>
              <a:rPr lang="zh-CN" altLang="en-US" sz="24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6546539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="" xmlns:a16="http://schemas.microsoft.com/office/drawing/2014/main" id="{8182DDF7-D527-4245-AE16-CCB46B8491EB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云安全关键技术</a:t>
            </a:r>
          </a:p>
        </p:txBody>
      </p:sp>
      <p:sp>
        <p:nvSpPr>
          <p:cNvPr id="9" name="标题 2">
            <a:extLst>
              <a:ext uri="{FF2B5EF4-FFF2-40B4-BE49-F238E27FC236}">
                <a16:creationId xmlns="" xmlns:a16="http://schemas.microsoft.com/office/drawing/2014/main" id="{F192F92F-E612-41B9-AA7F-469171A3C66E}"/>
              </a:ext>
            </a:extLst>
          </p:cNvPr>
          <p:cNvSpPr txBox="1">
            <a:spLocks/>
          </p:cNvSpPr>
          <p:nvPr/>
        </p:nvSpPr>
        <p:spPr>
          <a:xfrm>
            <a:off x="225285" y="1776431"/>
            <a:ext cx="3514755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密文数据去重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8A64BFB0-5B74-4F5A-A6DD-ABBA716EFBF2}"/>
              </a:ext>
            </a:extLst>
          </p:cNvPr>
          <p:cNvSpPr txBox="1"/>
          <p:nvPr/>
        </p:nvSpPr>
        <p:spPr>
          <a:xfrm>
            <a:off x="1744916" y="5230485"/>
            <a:ext cx="917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         </a:t>
            </a:r>
            <a:r>
              <a:rPr lang="zh-CN" altLang="en-US" sz="2400" dirty="0"/>
              <a:t>根据</a:t>
            </a:r>
            <a:r>
              <a:rPr lang="en-US" altLang="zh-CN" sz="2400" dirty="0"/>
              <a:t>EMC </a:t>
            </a:r>
            <a:r>
              <a:rPr lang="zh-CN" altLang="en-US" sz="2400" dirty="0"/>
              <a:t>的调查报告显示，随着云端数据的快速增长，云存储中的冗余数据在备份应用中达到</a:t>
            </a:r>
            <a:r>
              <a:rPr lang="en-US" altLang="zh-CN" sz="2400" dirty="0"/>
              <a:t>80% </a:t>
            </a:r>
            <a:r>
              <a:rPr lang="zh-CN" altLang="en-US" sz="2400" dirty="0"/>
              <a:t>以上，在文件系统中已经达到</a:t>
            </a:r>
            <a:r>
              <a:rPr lang="en-US" altLang="zh-CN" sz="2400" dirty="0"/>
              <a:t>60% </a:t>
            </a:r>
            <a:r>
              <a:rPr lang="zh-CN" altLang="en-US" sz="2400" dirty="0"/>
              <a:t>以上，这些冗余数据消耗着大量的存储资源和管理资源。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ECB4C945-D988-4B9C-9846-514D2AFA4C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807" y="2590304"/>
            <a:ext cx="6332220" cy="251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4244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8" name="标题 2">
            <a:extLst>
              <a:ext uri="{FF2B5EF4-FFF2-40B4-BE49-F238E27FC236}">
                <a16:creationId xmlns="" xmlns:a16="http://schemas.microsoft.com/office/drawing/2014/main" id="{8182DDF7-D527-4245-AE16-CCB46B8491EB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云安全关键技术</a:t>
            </a:r>
          </a:p>
        </p:txBody>
      </p:sp>
      <p:sp>
        <p:nvSpPr>
          <p:cNvPr id="9" name="标题 2">
            <a:extLst>
              <a:ext uri="{FF2B5EF4-FFF2-40B4-BE49-F238E27FC236}">
                <a16:creationId xmlns="" xmlns:a16="http://schemas.microsoft.com/office/drawing/2014/main" id="{F192F92F-E612-41B9-AA7F-469171A3C66E}"/>
              </a:ext>
            </a:extLst>
          </p:cNvPr>
          <p:cNvSpPr txBox="1">
            <a:spLocks/>
          </p:cNvSpPr>
          <p:nvPr/>
        </p:nvSpPr>
        <p:spPr>
          <a:xfrm>
            <a:off x="225285" y="2001798"/>
            <a:ext cx="3514755" cy="46374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可靠数据删除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8A64BFB0-5B74-4F5A-A6DD-ABBA716EFBF2}"/>
              </a:ext>
            </a:extLst>
          </p:cNvPr>
          <p:cNvSpPr txBox="1"/>
          <p:nvPr/>
        </p:nvSpPr>
        <p:spPr>
          <a:xfrm>
            <a:off x="1016046" y="5013700"/>
            <a:ext cx="91748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	</a:t>
            </a:r>
            <a:r>
              <a:rPr lang="zh-CN" altLang="en-US" sz="2400" dirty="0"/>
              <a:t>对于用户来说，其存在云上的数据可能包含大量的敏感信息，这些敏感信息很可能会泄露用户的隐私。当想要删除云上的数据时，用户难以确信其数据是否被服务器安全删除。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="" xmlns:a16="http://schemas.microsoft.com/office/drawing/2014/main" id="{31ADEAAA-ED33-4B56-87F4-0E139E78542C}"/>
              </a:ext>
            </a:extLst>
          </p:cNvPr>
          <p:cNvSpPr/>
          <p:nvPr/>
        </p:nvSpPr>
        <p:spPr>
          <a:xfrm>
            <a:off x="3221362" y="2894385"/>
            <a:ext cx="2966307" cy="1080199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安全覆写方法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-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物理删除</a:t>
            </a:r>
          </a:p>
        </p:txBody>
      </p:sp>
      <p:sp>
        <p:nvSpPr>
          <p:cNvPr id="12" name="思想气泡: 云 11">
            <a:extLst>
              <a:ext uri="{FF2B5EF4-FFF2-40B4-BE49-F238E27FC236}">
                <a16:creationId xmlns="" xmlns:a16="http://schemas.microsoft.com/office/drawing/2014/main" id="{5CDAB002-D910-42CB-BF82-547C602A7FFF}"/>
              </a:ext>
            </a:extLst>
          </p:cNvPr>
          <p:cNvSpPr/>
          <p:nvPr/>
        </p:nvSpPr>
        <p:spPr>
          <a:xfrm>
            <a:off x="6729918" y="2826832"/>
            <a:ext cx="2966307" cy="1080199"/>
          </a:xfrm>
          <a:prstGeom prst="cloud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密码学删除方法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C5C8B814-CE13-4D3E-8EAC-6BCDD9E0CAB0}"/>
              </a:ext>
            </a:extLst>
          </p:cNvPr>
          <p:cNvSpPr txBox="1"/>
          <p:nvPr/>
        </p:nvSpPr>
        <p:spPr>
          <a:xfrm>
            <a:off x="3912317" y="4184035"/>
            <a:ext cx="368117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两种可靠数据删除技术</a:t>
            </a:r>
          </a:p>
        </p:txBody>
      </p:sp>
    </p:spTree>
    <p:extLst>
      <p:ext uri="{BB962C8B-B14F-4D97-AF65-F5344CB8AC3E}">
        <p14:creationId xmlns:p14="http://schemas.microsoft.com/office/powerpoint/2010/main" val="56148507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6A5BF9F-07AD-4A3A-A063-BB45E1BFF2B1}"/>
              </a:ext>
            </a:extLst>
          </p:cNvPr>
          <p:cNvSpPr txBox="1"/>
          <p:nvPr/>
        </p:nvSpPr>
        <p:spPr>
          <a:xfrm>
            <a:off x="1555807" y="3216676"/>
            <a:ext cx="2076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目录</a:t>
            </a:r>
            <a:endParaRPr kumimoji="0" lang="en-US" altLang="zh-CN" sz="4400" b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CONENTS</a:t>
            </a:r>
            <a:endParaRPr kumimoji="0" lang="zh-CN" altLang="en-US" sz="2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E5DC5775-589A-4586-953C-BBD7FF3A74F7}"/>
              </a:ext>
            </a:extLst>
          </p:cNvPr>
          <p:cNvCxnSpPr/>
          <p:nvPr/>
        </p:nvCxnSpPr>
        <p:spPr>
          <a:xfrm>
            <a:off x="3874967" y="2689605"/>
            <a:ext cx="0" cy="26746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="" xmlns:a16="http://schemas.microsoft.com/office/drawing/2014/main" id="{868C44AC-ECE3-4F18-8C97-72735A37DBCF}"/>
              </a:ext>
            </a:extLst>
          </p:cNvPr>
          <p:cNvSpPr txBox="1">
            <a:spLocks/>
          </p:cNvSpPr>
          <p:nvPr/>
        </p:nvSpPr>
        <p:spPr>
          <a:xfrm>
            <a:off x="4360569" y="2098814"/>
            <a:ext cx="7240785" cy="32335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存储的相关概念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存储的结构模型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、云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存储的架构</a:t>
            </a:r>
            <a:endParaRPr kumimoji="0" lang="en-US" altLang="zh-CN" sz="28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lang="en-US" altLang="zh-CN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r>
              <a:rPr lang="zh-CN" altLang="en-US" sz="2800" dirty="0" smtClean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、云存储的关键技术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0" name="TextBox 119">
            <a:extLst>
              <a:ext uri="{FF2B5EF4-FFF2-40B4-BE49-F238E27FC236}">
                <a16:creationId xmlns="" xmlns:a16="http://schemas.microsoft.com/office/drawing/2014/main" id="{1B51E5DD-C98D-4B23-99FA-1276760DF904}"/>
              </a:ext>
            </a:extLst>
          </p:cNvPr>
          <p:cNvSpPr txBox="1"/>
          <p:nvPr/>
        </p:nvSpPr>
        <p:spPr>
          <a:xfrm>
            <a:off x="3874551" y="1220417"/>
            <a:ext cx="5013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云</a:t>
            </a:r>
            <a:r>
              <a:rPr lang="zh-CN" altLang="en-US" sz="44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存储</a:t>
            </a:r>
            <a:r>
              <a:rPr lang="zh-CN" altLang="en-US" sz="44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架构</a:t>
            </a:r>
            <a:endParaRPr lang="id-ID" sz="44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1454747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C5283BFD-747D-4F0A-93F7-18BB0753A8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465" y="5185158"/>
            <a:ext cx="6886575" cy="1590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="" xmlns:a16="http://schemas.microsoft.com/office/drawing/2014/main" id="{38EA352A-ED70-4752-985F-79F581217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850" y="2634490"/>
            <a:ext cx="6972300" cy="215265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5FD233C9-E7A3-474F-AE37-1B7088DB2296}"/>
              </a:ext>
            </a:extLst>
          </p:cNvPr>
          <p:cNvSpPr txBox="1"/>
          <p:nvPr/>
        </p:nvSpPr>
        <p:spPr>
          <a:xfrm>
            <a:off x="3544601" y="4718867"/>
            <a:ext cx="511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对重复数据删除方案的考核标准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8749BFED-21FA-4F91-AE80-5E2627AA34EF}"/>
              </a:ext>
            </a:extLst>
          </p:cNvPr>
          <p:cNvSpPr txBox="1"/>
          <p:nvPr/>
        </p:nvSpPr>
        <p:spPr>
          <a:xfrm>
            <a:off x="4133406" y="2189818"/>
            <a:ext cx="5115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安全覆写方法的标准与算法</a:t>
            </a:r>
          </a:p>
        </p:txBody>
      </p:sp>
      <p:sp>
        <p:nvSpPr>
          <p:cNvPr id="10" name="标题 2">
            <a:extLst>
              <a:ext uri="{FF2B5EF4-FFF2-40B4-BE49-F238E27FC236}">
                <a16:creationId xmlns="" xmlns:a16="http://schemas.microsoft.com/office/drawing/2014/main" id="{72F06087-C333-4BAF-A5BF-6185C50F4CB6}"/>
              </a:ext>
            </a:extLst>
          </p:cNvPr>
          <p:cNvSpPr txBox="1">
            <a:spLocks/>
          </p:cNvSpPr>
          <p:nvPr/>
        </p:nvSpPr>
        <p:spPr>
          <a:xfrm>
            <a:off x="4836572" y="957140"/>
            <a:ext cx="4006247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云安全关键技术</a:t>
            </a:r>
          </a:p>
        </p:txBody>
      </p:sp>
      <p:sp>
        <p:nvSpPr>
          <p:cNvPr id="11" name="标题 2">
            <a:extLst>
              <a:ext uri="{FF2B5EF4-FFF2-40B4-BE49-F238E27FC236}">
                <a16:creationId xmlns="" xmlns:a16="http://schemas.microsoft.com/office/drawing/2014/main" id="{1677ED7E-DB01-4471-8F8F-7D939D06B25D}"/>
              </a:ext>
            </a:extLst>
          </p:cNvPr>
          <p:cNvSpPr txBox="1">
            <a:spLocks/>
          </p:cNvSpPr>
          <p:nvPr/>
        </p:nvSpPr>
        <p:spPr>
          <a:xfrm>
            <a:off x="341315" y="1843754"/>
            <a:ext cx="3458686" cy="397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可靠数据删除</a:t>
            </a:r>
          </a:p>
        </p:txBody>
      </p:sp>
    </p:spTree>
    <p:extLst>
      <p:ext uri="{BB962C8B-B14F-4D97-AF65-F5344CB8AC3E}">
        <p14:creationId xmlns:p14="http://schemas.microsoft.com/office/powerpoint/2010/main" val="30799320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5BDE551-3D71-4C9F-BD6A-D69DFCC54354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云安全关键技术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D5E3A08-942F-4F49-B790-1A3814CED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9707" y="2316052"/>
            <a:ext cx="6753225" cy="2428875"/>
          </a:xfrm>
          <a:prstGeom prst="rect">
            <a:avLst/>
          </a:prstGeom>
        </p:spPr>
      </p:pic>
      <p:sp>
        <p:nvSpPr>
          <p:cNvPr id="6" name="标题 2">
            <a:extLst>
              <a:ext uri="{FF2B5EF4-FFF2-40B4-BE49-F238E27FC236}">
                <a16:creationId xmlns="" xmlns:a16="http://schemas.microsoft.com/office/drawing/2014/main" id="{67CA2995-9D69-4F14-AB8C-2BA80E5C9944}"/>
              </a:ext>
            </a:extLst>
          </p:cNvPr>
          <p:cNvSpPr txBox="1">
            <a:spLocks/>
          </p:cNvSpPr>
          <p:nvPr/>
        </p:nvSpPr>
        <p:spPr>
          <a:xfrm>
            <a:off x="341315" y="1843754"/>
            <a:ext cx="3458686" cy="397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高效密文检索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097280" y="2894385"/>
            <a:ext cx="39858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         为了保护客户的敏感信息，如电话、个人材料、图像等，客户在上传数据到云端之前对数据进行加密处理。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77B8D76A-2774-4B43-841E-30E7F95801A5}"/>
              </a:ext>
            </a:extLst>
          </p:cNvPr>
          <p:cNvSpPr txBox="1"/>
          <p:nvPr/>
        </p:nvSpPr>
        <p:spPr>
          <a:xfrm>
            <a:off x="6375275" y="4829031"/>
            <a:ext cx="487818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00" b="1" dirty="0"/>
              <a:t>云环境下的安全密文检索</a:t>
            </a:r>
            <a:r>
              <a:rPr lang="zh-CN" altLang="en-US" sz="2600" b="1" dirty="0" smtClean="0"/>
              <a:t>网络图</a:t>
            </a:r>
            <a:endParaRPr lang="zh-CN" altLang="en-US" sz="2600" b="1" dirty="0"/>
          </a:p>
        </p:txBody>
      </p:sp>
    </p:spTree>
    <p:extLst>
      <p:ext uri="{BB962C8B-B14F-4D97-AF65-F5344CB8AC3E}">
        <p14:creationId xmlns:p14="http://schemas.microsoft.com/office/powerpoint/2010/main" val="5094007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66A5BF9F-07AD-4A3A-A063-BB45E1BFF2B1}"/>
              </a:ext>
            </a:extLst>
          </p:cNvPr>
          <p:cNvSpPr txBox="1"/>
          <p:nvPr/>
        </p:nvSpPr>
        <p:spPr>
          <a:xfrm>
            <a:off x="1555807" y="3216676"/>
            <a:ext cx="20763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目录</a:t>
            </a:r>
            <a:endParaRPr kumimoji="0" lang="en-US" altLang="zh-CN" sz="4400" b="1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CONENTS</a:t>
            </a:r>
            <a:endParaRPr kumimoji="0" lang="zh-CN" altLang="en-US" sz="2800" b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="" xmlns:a16="http://schemas.microsoft.com/office/drawing/2014/main" id="{E5DC5775-589A-4586-953C-BBD7FF3A74F7}"/>
              </a:ext>
            </a:extLst>
          </p:cNvPr>
          <p:cNvCxnSpPr/>
          <p:nvPr/>
        </p:nvCxnSpPr>
        <p:spPr>
          <a:xfrm>
            <a:off x="3874967" y="2689605"/>
            <a:ext cx="0" cy="267462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>
            <a:extLst>
              <a:ext uri="{FF2B5EF4-FFF2-40B4-BE49-F238E27FC236}">
                <a16:creationId xmlns="" xmlns:a16="http://schemas.microsoft.com/office/drawing/2014/main" id="{868C44AC-ECE3-4F18-8C97-72735A37DBCF}"/>
              </a:ext>
            </a:extLst>
          </p:cNvPr>
          <p:cNvSpPr txBox="1">
            <a:spLocks/>
          </p:cNvSpPr>
          <p:nvPr/>
        </p:nvSpPr>
        <p:spPr>
          <a:xfrm>
            <a:off x="4360569" y="2346784"/>
            <a:ext cx="7240785" cy="32335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  <a:defRPr/>
            </a:pPr>
            <a:r>
              <a:rPr kumimoji="0" lang="en-US" altLang="zh-CN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Windows Azure Storage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Amazon Dynamo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  <a:p>
            <a:pPr lvl="0">
              <a:lnSpc>
                <a:spcPct val="150000"/>
              </a:lnSpc>
              <a:spcBef>
                <a:spcPts val="1000"/>
              </a:spcBef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、</a:t>
            </a:r>
            <a:r>
              <a:rPr lang="en-US" altLang="zh-CN" sz="2800" dirty="0"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Dropbox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0" name="TextBox 119">
            <a:extLst>
              <a:ext uri="{FF2B5EF4-FFF2-40B4-BE49-F238E27FC236}">
                <a16:creationId xmlns="" xmlns:a16="http://schemas.microsoft.com/office/drawing/2014/main" id="{1B51E5DD-C98D-4B23-99FA-1276760DF904}"/>
              </a:ext>
            </a:extLst>
          </p:cNvPr>
          <p:cNvSpPr txBox="1"/>
          <p:nvPr/>
        </p:nvSpPr>
        <p:spPr>
          <a:xfrm>
            <a:off x="3874551" y="1220417"/>
            <a:ext cx="501366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217"/>
            <a:r>
              <a:rPr lang="zh-CN" altLang="en-US" sz="4400" b="1" dirty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云</a:t>
            </a:r>
            <a:r>
              <a:rPr lang="zh-CN" altLang="en-US" sz="4400" b="1" dirty="0" smtClean="0">
                <a:solidFill>
                  <a:schemeClr val="accent1">
                    <a:lumMod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ea"/>
                <a:sym typeface="+mn-lt"/>
              </a:rPr>
              <a:t>存储案例分析</a:t>
            </a:r>
            <a:endParaRPr lang="id-ID" sz="4400" b="1" dirty="0">
              <a:solidFill>
                <a:schemeClr val="accent1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0286078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5BDE551-3D71-4C9F-BD6A-D69DFCC54354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Windows Azure Storage</a:t>
            </a:r>
          </a:p>
        </p:txBody>
      </p:sp>
      <p:sp>
        <p:nvSpPr>
          <p:cNvPr id="6" name="标题 2">
            <a:extLst>
              <a:ext uri="{FF2B5EF4-FFF2-40B4-BE49-F238E27FC236}">
                <a16:creationId xmlns="" xmlns:a16="http://schemas.microsoft.com/office/drawing/2014/main" id="{67CA2995-9D69-4F14-AB8C-2BA80E5C9944}"/>
              </a:ext>
            </a:extLst>
          </p:cNvPr>
          <p:cNvSpPr txBox="1">
            <a:spLocks/>
          </p:cNvSpPr>
          <p:nvPr/>
        </p:nvSpPr>
        <p:spPr>
          <a:xfrm>
            <a:off x="341315" y="1843754"/>
            <a:ext cx="3458686" cy="397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WAS</a:t>
            </a: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简介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2455060" y="2721845"/>
            <a:ext cx="7281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400" b="1" dirty="0" smtClean="0"/>
              <a:t>Windows </a:t>
            </a:r>
            <a:r>
              <a:rPr lang="en-US" altLang="zh-CN" sz="2400" b="1" dirty="0"/>
              <a:t>Azure Storage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WAS</a:t>
            </a:r>
            <a:r>
              <a:rPr lang="zh-CN" altLang="en-US" sz="2400" b="1" dirty="0"/>
              <a:t>）是一个可伸缩的云存储系统，从</a:t>
            </a:r>
            <a:r>
              <a:rPr lang="en-US" altLang="zh-CN" sz="2400" b="1" dirty="0"/>
              <a:t>2008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11</a:t>
            </a:r>
            <a:r>
              <a:rPr lang="zh-CN" altLang="en-US" sz="2400" b="1" dirty="0"/>
              <a:t>月开始作为一项云产品推出。在微软内部，它被用于社交网络、搜索、视频、音乐、游戏、内容服务、医疗记录管理等</a:t>
            </a:r>
            <a:r>
              <a:rPr lang="zh-CN" altLang="en-US" sz="2400" b="1" dirty="0" smtClean="0"/>
              <a:t>方面。</a:t>
            </a:r>
            <a:r>
              <a:rPr lang="zh-CN" altLang="en-US" sz="2400" b="1" dirty="0"/>
              <a:t>此外，还有成千上万的个人或企业用户在使用</a:t>
            </a:r>
            <a:r>
              <a:rPr lang="en-US" altLang="zh-CN" sz="2400" b="1" dirty="0"/>
              <a:t>WAS</a:t>
            </a:r>
            <a:r>
              <a:rPr lang="zh-CN" altLang="en-US" sz="2400" b="1" dirty="0"/>
              <a:t>，任何人都可以通过互联网注册使用该系统。</a:t>
            </a:r>
          </a:p>
        </p:txBody>
      </p:sp>
    </p:spTree>
    <p:extLst>
      <p:ext uri="{BB962C8B-B14F-4D97-AF65-F5344CB8AC3E}">
        <p14:creationId xmlns:p14="http://schemas.microsoft.com/office/powerpoint/2010/main" val="20186140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5BDE551-3D71-4C9F-BD6A-D69DFCC54354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Windows Azure Storage</a:t>
            </a:r>
          </a:p>
        </p:txBody>
      </p:sp>
      <p:sp>
        <p:nvSpPr>
          <p:cNvPr id="6" name="标题 2">
            <a:extLst>
              <a:ext uri="{FF2B5EF4-FFF2-40B4-BE49-F238E27FC236}">
                <a16:creationId xmlns="" xmlns:a16="http://schemas.microsoft.com/office/drawing/2014/main" id="{67CA2995-9D69-4F14-AB8C-2BA80E5C9944}"/>
              </a:ext>
            </a:extLst>
          </p:cNvPr>
          <p:cNvSpPr txBox="1">
            <a:spLocks/>
          </p:cNvSpPr>
          <p:nvPr/>
        </p:nvSpPr>
        <p:spPr>
          <a:xfrm>
            <a:off x="2976708" y="4757550"/>
            <a:ext cx="6629020" cy="144298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Blob </a:t>
            </a: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：发送输入和输出的数据；</a:t>
            </a:r>
            <a:endParaRPr lang="en-US" altLang="zh-CN" sz="28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Queue</a:t>
            </a: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：提供处理数据的整个工作流；</a:t>
            </a:r>
            <a:endParaRPr lang="en-US" altLang="zh-CN" sz="28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Table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：保存中间服务状态和最终</a:t>
            </a: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结果。</a:t>
            </a:r>
            <a:endParaRPr lang="en-US" altLang="zh-CN" sz="28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A01AEE2-B4D5-48A1-AC78-9D3229C21FE3}"/>
              </a:ext>
            </a:extLst>
          </p:cNvPr>
          <p:cNvSpPr txBox="1"/>
          <p:nvPr/>
        </p:nvSpPr>
        <p:spPr>
          <a:xfrm>
            <a:off x="1325179" y="2606797"/>
            <a:ext cx="7390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200" b="1" dirty="0" smtClean="0">
                <a:solidFill>
                  <a:schemeClr val="accent5"/>
                </a:solidFill>
                <a:cs typeface="+mn-ea"/>
                <a:sym typeface="+mn-lt"/>
              </a:rPr>
              <a:t>数据模型</a:t>
            </a:r>
            <a:endParaRPr lang="zh-CN" altLang="en-US" sz="3200" b="1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645" y="1966725"/>
            <a:ext cx="571500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6442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5BDE551-3D71-4C9F-BD6A-D69DFCC54354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Windows Azure Storage</a:t>
            </a:r>
          </a:p>
        </p:txBody>
      </p:sp>
      <p:sp>
        <p:nvSpPr>
          <p:cNvPr id="6" name="标题 2">
            <a:extLst>
              <a:ext uri="{FF2B5EF4-FFF2-40B4-BE49-F238E27FC236}">
                <a16:creationId xmlns="" xmlns:a16="http://schemas.microsoft.com/office/drawing/2014/main" id="{67CA2995-9D69-4F14-AB8C-2BA80E5C9944}"/>
              </a:ext>
            </a:extLst>
          </p:cNvPr>
          <p:cNvSpPr txBox="1">
            <a:spLocks/>
          </p:cNvSpPr>
          <p:nvPr/>
        </p:nvSpPr>
        <p:spPr>
          <a:xfrm>
            <a:off x="2931440" y="2326181"/>
            <a:ext cx="6629020" cy="258712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强一致性；</a:t>
            </a:r>
            <a:endParaRPr lang="en-US" altLang="zh-CN" sz="28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全局、可扩展的命名空间；</a:t>
            </a:r>
            <a:endParaRPr lang="en-US" altLang="zh-CN" sz="28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灾</a:t>
            </a: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备及故障恢复；</a:t>
            </a:r>
            <a:endParaRPr lang="en-US" altLang="zh-CN" sz="28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多租户共享的基础设施节约存储成本。</a:t>
            </a:r>
            <a:endParaRPr lang="en-US" altLang="zh-CN" sz="28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A01AEE2-B4D5-48A1-AC78-9D3229C21FE3}"/>
              </a:ext>
            </a:extLst>
          </p:cNvPr>
          <p:cNvSpPr txBox="1"/>
          <p:nvPr/>
        </p:nvSpPr>
        <p:spPr>
          <a:xfrm>
            <a:off x="1388553" y="2588690"/>
            <a:ext cx="7390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200" b="1" dirty="0" smtClean="0">
                <a:solidFill>
                  <a:schemeClr val="accent5"/>
                </a:solidFill>
                <a:cs typeface="+mn-ea"/>
                <a:sym typeface="+mn-lt"/>
              </a:rPr>
              <a:t>设计特点</a:t>
            </a:r>
            <a:endParaRPr lang="zh-CN" altLang="en-US" sz="3200" b="1" dirty="0">
              <a:solidFill>
                <a:schemeClr val="accent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32358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5BDE551-3D71-4C9F-BD6A-D69DFCC54354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Windows Azure Storage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A01AEE2-B4D5-48A1-AC78-9D3229C21FE3}"/>
              </a:ext>
            </a:extLst>
          </p:cNvPr>
          <p:cNvSpPr txBox="1"/>
          <p:nvPr/>
        </p:nvSpPr>
        <p:spPr>
          <a:xfrm>
            <a:off x="1261804" y="2733545"/>
            <a:ext cx="7390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200" b="1" dirty="0">
                <a:solidFill>
                  <a:schemeClr val="accent5"/>
                </a:solidFill>
                <a:cs typeface="+mn-ea"/>
                <a:sym typeface="+mn-lt"/>
              </a:rPr>
              <a:t>体系结构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7668739"/>
              </p:ext>
            </p:extLst>
          </p:nvPr>
        </p:nvGraphicFramePr>
        <p:xfrm>
          <a:off x="2489704" y="2039999"/>
          <a:ext cx="6947120" cy="4623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" name="Visio" r:id="rId4" imgW="6953175" imgH="5153012" progId="Visio.Drawing.15">
                  <p:embed/>
                </p:oleObj>
              </mc:Choice>
              <mc:Fallback>
                <p:oleObj name="Visio" r:id="rId4" imgW="6953175" imgH="515301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89704" y="2039999"/>
                        <a:ext cx="6947120" cy="4623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87200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5BDE551-3D71-4C9F-BD6A-D69DFCC54354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Amazon Dynamo</a:t>
            </a:r>
          </a:p>
        </p:txBody>
      </p:sp>
      <p:sp>
        <p:nvSpPr>
          <p:cNvPr id="6" name="标题 2">
            <a:extLst>
              <a:ext uri="{FF2B5EF4-FFF2-40B4-BE49-F238E27FC236}">
                <a16:creationId xmlns="" xmlns:a16="http://schemas.microsoft.com/office/drawing/2014/main" id="{67CA2995-9D69-4F14-AB8C-2BA80E5C9944}"/>
              </a:ext>
            </a:extLst>
          </p:cNvPr>
          <p:cNvSpPr txBox="1">
            <a:spLocks/>
          </p:cNvSpPr>
          <p:nvPr/>
        </p:nvSpPr>
        <p:spPr>
          <a:xfrm>
            <a:off x="341315" y="1843754"/>
            <a:ext cx="3458686" cy="397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Dynamo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简介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2246830" y="2341599"/>
            <a:ext cx="818276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en-US" altLang="zh-CN" sz="2400" b="1" dirty="0"/>
              <a:t>Amazon</a:t>
            </a:r>
            <a:r>
              <a:rPr lang="zh-CN" altLang="en-US" sz="2400" b="1" dirty="0"/>
              <a:t>的平台有一组非常多样化的应用系统，它们应对不同的存储</a:t>
            </a:r>
            <a:r>
              <a:rPr lang="zh-CN" altLang="en-US" sz="2400" b="1" dirty="0" smtClean="0"/>
              <a:t>需求，其中</a:t>
            </a:r>
            <a:r>
              <a:rPr lang="zh-CN" altLang="en-US" sz="2400" b="1" dirty="0"/>
              <a:t>最著名的解决方案即</a:t>
            </a:r>
            <a:r>
              <a:rPr lang="en-US" altLang="zh-CN" sz="2400" b="1" dirty="0"/>
              <a:t>Amazon Simple storage Service</a:t>
            </a:r>
            <a:r>
              <a:rPr lang="zh-CN" altLang="en-US" sz="2400" b="1" dirty="0" smtClean="0"/>
              <a:t>（</a:t>
            </a:r>
            <a:r>
              <a:rPr lang="en-US" altLang="zh-CN" sz="2400" b="1" dirty="0" smtClean="0"/>
              <a:t>Amazon </a:t>
            </a:r>
            <a:r>
              <a:rPr lang="en-US" altLang="zh-CN" sz="2400" b="1" dirty="0"/>
              <a:t>S3</a:t>
            </a:r>
            <a:r>
              <a:rPr lang="zh-CN" altLang="en-US" sz="2400" b="1" dirty="0"/>
              <a:t>）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indent="457200"/>
            <a:r>
              <a:rPr lang="zh-CN" altLang="en-US" sz="2400" b="1" dirty="0" smtClean="0"/>
              <a:t>此外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Dynamo</a:t>
            </a:r>
            <a:r>
              <a:rPr lang="zh-CN" altLang="en-US" sz="2400" b="1" dirty="0"/>
              <a:t>是为</a:t>
            </a:r>
            <a:r>
              <a:rPr lang="en-US" altLang="zh-CN" sz="2400" b="1" dirty="0"/>
              <a:t>Amazon</a:t>
            </a:r>
            <a:r>
              <a:rPr lang="zh-CN" altLang="en-US" sz="2400" b="1" dirty="0"/>
              <a:t>平台构建的另一个高可用和可伸缩的分布式数据存储系统。</a:t>
            </a:r>
            <a:r>
              <a:rPr lang="en-US" altLang="zh-CN" sz="2400" b="1" dirty="0"/>
              <a:t>Dynamo</a:t>
            </a:r>
            <a:r>
              <a:rPr lang="zh-CN" altLang="en-US" sz="2400" b="1" dirty="0"/>
              <a:t>用于管理具有高可靠性需求的服务状态，并且需要严格控制可用性、一致性、成本效益和性能之间的</a:t>
            </a:r>
            <a:r>
              <a:rPr lang="zh-CN" altLang="en-US" sz="2400" b="1" dirty="0" smtClean="0"/>
              <a:t>权衡。</a:t>
            </a:r>
            <a:endParaRPr lang="en-US" altLang="zh-CN" sz="2400" b="1" dirty="0" smtClean="0"/>
          </a:p>
          <a:p>
            <a:pPr indent="457200"/>
            <a:r>
              <a:rPr lang="en-US" altLang="zh-CN" sz="2400" b="1" dirty="0" smtClean="0"/>
              <a:t>Dynamo</a:t>
            </a:r>
            <a:r>
              <a:rPr lang="zh-CN" altLang="en-US" sz="2400" b="1" dirty="0"/>
              <a:t>一直是亚马逊电子商务平台的一些核心服务的底层存储技术。在购物高峰时期，它能够有效地扩展到极限峰值负载，而不需要停机。</a:t>
            </a:r>
          </a:p>
        </p:txBody>
      </p:sp>
    </p:spTree>
    <p:extLst>
      <p:ext uri="{BB962C8B-B14F-4D97-AF65-F5344CB8AC3E}">
        <p14:creationId xmlns:p14="http://schemas.microsoft.com/office/powerpoint/2010/main" val="354523397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5BDE551-3D71-4C9F-BD6A-D69DFCC54354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Amazon Dynamo</a:t>
            </a:r>
          </a:p>
        </p:txBody>
      </p:sp>
      <p:sp>
        <p:nvSpPr>
          <p:cNvPr id="6" name="标题 2">
            <a:extLst>
              <a:ext uri="{FF2B5EF4-FFF2-40B4-BE49-F238E27FC236}">
                <a16:creationId xmlns="" xmlns:a16="http://schemas.microsoft.com/office/drawing/2014/main" id="{67CA2995-9D69-4F14-AB8C-2BA80E5C9944}"/>
              </a:ext>
            </a:extLst>
          </p:cNvPr>
          <p:cNvSpPr txBox="1">
            <a:spLocks/>
          </p:cNvSpPr>
          <p:nvPr/>
        </p:nvSpPr>
        <p:spPr>
          <a:xfrm>
            <a:off x="2460657" y="2263366"/>
            <a:ext cx="9028189" cy="32456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使用一致性</a:t>
            </a:r>
            <a:r>
              <a:rPr lang="en-US" altLang="zh-CN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Hash</a:t>
            </a: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对数据进行分区和复制；</a:t>
            </a:r>
            <a:endParaRPr lang="en-US" altLang="zh-CN" sz="28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使用对象版本控制来促进一致性；</a:t>
            </a:r>
            <a:endParaRPr lang="en-US" altLang="zh-CN" sz="28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在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更新过程中，</a:t>
            </a: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使用</a:t>
            </a:r>
            <a:r>
              <a:rPr lang="en-US" altLang="zh-CN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quorum-like</a:t>
            </a: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技术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和分散副本同步协议来维护副本之间的</a:t>
            </a: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一致性；</a:t>
            </a:r>
            <a:endParaRPr lang="en-US" altLang="zh-CN" sz="28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采用</a:t>
            </a:r>
            <a:r>
              <a:rPr lang="zh-CN" altLang="en-US" sz="28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基于谣言的分布式故障检测和成员协议。</a:t>
            </a:r>
            <a:endParaRPr lang="en-US" altLang="zh-CN" sz="28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A01AEE2-B4D5-48A1-AC78-9D3229C21FE3}"/>
              </a:ext>
            </a:extLst>
          </p:cNvPr>
          <p:cNvSpPr txBox="1"/>
          <p:nvPr/>
        </p:nvSpPr>
        <p:spPr>
          <a:xfrm>
            <a:off x="1397606" y="2855147"/>
            <a:ext cx="7390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200" b="1" dirty="0" smtClean="0">
                <a:solidFill>
                  <a:schemeClr val="accent5"/>
                </a:solidFill>
                <a:cs typeface="+mn-ea"/>
                <a:sym typeface="+mn-lt"/>
              </a:rPr>
              <a:t>关键技术</a:t>
            </a:r>
            <a:endParaRPr lang="zh-CN" altLang="en-US" sz="3200" b="1" dirty="0">
              <a:solidFill>
                <a:schemeClr val="accent5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82882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5BDE551-3D71-4C9F-BD6A-D69DFCC54354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Amazon Dynamo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6613536"/>
              </p:ext>
            </p:extLst>
          </p:nvPr>
        </p:nvGraphicFramePr>
        <p:xfrm>
          <a:off x="1457607" y="2254312"/>
          <a:ext cx="9134947" cy="36623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46681"/>
                <a:gridCol w="3156588"/>
                <a:gridCol w="3531678"/>
              </a:tblGrid>
              <a:tr h="376839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en-US" sz="2000" dirty="0">
                          <a:effectLst/>
                        </a:rPr>
                        <a:t>Problem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en-US" sz="2000">
                          <a:effectLst/>
                        </a:rPr>
                        <a:t>Technique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en-US" sz="2000">
                          <a:effectLst/>
                        </a:rPr>
                        <a:t>Advantage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039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>
                          <a:effectLst/>
                        </a:rPr>
                        <a:t>分区策略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>
                          <a:effectLst/>
                        </a:rPr>
                        <a:t>一致性</a:t>
                      </a:r>
                      <a:r>
                        <a:rPr lang="en-US" sz="2000">
                          <a:effectLst/>
                        </a:rPr>
                        <a:t>Hash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>
                          <a:effectLst/>
                        </a:rPr>
                        <a:t>支持增量扩容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039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 dirty="0">
                          <a:effectLst/>
                        </a:rPr>
                        <a:t>写操作的高可用性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 dirty="0">
                          <a:effectLst/>
                        </a:rPr>
                        <a:t>向量时钟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>
                          <a:effectLst/>
                        </a:rPr>
                        <a:t>版本大小与更新速率解耦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847158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>
                          <a:effectLst/>
                        </a:rPr>
                        <a:t>临时故障处置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en-US" sz="2000" dirty="0">
                          <a:effectLst/>
                        </a:rPr>
                        <a:t>Sloppy Quorum</a:t>
                      </a:r>
                      <a:r>
                        <a:rPr lang="zh-CN" sz="2000" dirty="0">
                          <a:effectLst/>
                        </a:rPr>
                        <a:t>和</a:t>
                      </a:r>
                      <a:r>
                        <a:rPr lang="en-US" sz="2000" dirty="0">
                          <a:effectLst/>
                        </a:rPr>
                        <a:t>hinted handoff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 dirty="0">
                          <a:effectLst/>
                        </a:rPr>
                        <a:t>在某些副本不可用时提供高可用性和保障持久性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430394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>
                          <a:effectLst/>
                        </a:rPr>
                        <a:t>从永久性故障中恢复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en-US" sz="2000" dirty="0" err="1">
                          <a:effectLst/>
                        </a:rPr>
                        <a:t>Merkle</a:t>
                      </a:r>
                      <a:r>
                        <a:rPr lang="en-US" sz="2000" dirty="0">
                          <a:effectLst/>
                        </a:rPr>
                        <a:t> Trees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>
                          <a:effectLst/>
                        </a:rPr>
                        <a:t>支持在后台同步不同的副本</a:t>
                      </a:r>
                      <a:endParaRPr lang="zh-CN" sz="20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861763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 dirty="0">
                          <a:effectLst/>
                        </a:rPr>
                        <a:t>成员关系和故障检测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 dirty="0">
                          <a:effectLst/>
                        </a:rPr>
                        <a:t>基于谣言机制的成员协议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  <a:tabLst>
                          <a:tab pos="239395" algn="l"/>
                        </a:tabLst>
                      </a:pPr>
                      <a:r>
                        <a:rPr lang="zh-CN" sz="2000" dirty="0">
                          <a:effectLst/>
                        </a:rPr>
                        <a:t>保持对称行并避免依赖集中的注册中心来存储成员和节点活性信息</a:t>
                      </a:r>
                      <a:endParaRPr lang="zh-CN" sz="20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16587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85300A2E-3D42-48E1-B305-CF6934F1E2FD}"/>
              </a:ext>
            </a:extLst>
          </p:cNvPr>
          <p:cNvSpPr txBox="1">
            <a:spLocks/>
          </p:cNvSpPr>
          <p:nvPr/>
        </p:nvSpPr>
        <p:spPr>
          <a:xfrm>
            <a:off x="3646813" y="1156927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</a:t>
            </a:r>
            <a:r>
              <a:rPr lang="zh-CN" altLang="en-US" sz="32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存储的相关概念</a:t>
            </a:r>
            <a:endParaRPr lang="zh-CN" altLang="en-US" sz="3200" b="1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="" xmlns:a16="http://schemas.microsoft.com/office/drawing/2014/main" id="{BF9C8F18-6062-46C7-980A-9C25FCACE735}"/>
              </a:ext>
            </a:extLst>
          </p:cNvPr>
          <p:cNvSpPr txBox="1">
            <a:spLocks/>
          </p:cNvSpPr>
          <p:nvPr/>
        </p:nvSpPr>
        <p:spPr>
          <a:xfrm>
            <a:off x="367934" y="2063098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6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5925063" y="3135029"/>
            <a:ext cx="60241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b="1" dirty="0" smtClean="0"/>
              <a:t>云</a:t>
            </a:r>
            <a:r>
              <a:rPr lang="zh-CN" altLang="en-US" sz="2400" b="1" dirty="0"/>
              <a:t>存储就是将储存资源放到网络上供人存取的一种新兴方案。使用者可以在任何时间、任何地方，透过任何可连网的装置方便地存取数据。</a:t>
            </a:r>
            <a:endParaRPr lang="zh-CN" altLang="en-US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9" y="2495648"/>
            <a:ext cx="4476092" cy="284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290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5BDE551-3D71-4C9F-BD6A-D69DFCC54354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Dropbox</a:t>
            </a:r>
            <a:endParaRPr lang="en-US" altLang="zh-CN" sz="3200" b="1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="" xmlns:a16="http://schemas.microsoft.com/office/drawing/2014/main" id="{67CA2995-9D69-4F14-AB8C-2BA80E5C9944}"/>
              </a:ext>
            </a:extLst>
          </p:cNvPr>
          <p:cNvSpPr txBox="1">
            <a:spLocks/>
          </p:cNvSpPr>
          <p:nvPr/>
        </p:nvSpPr>
        <p:spPr>
          <a:xfrm>
            <a:off x="341315" y="1843754"/>
            <a:ext cx="3458686" cy="39759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个人云存储发展现状</a:t>
            </a:r>
            <a:endParaRPr lang="zh-CN" altLang="en-US" sz="28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2246830" y="2477401"/>
            <a:ext cx="81827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b="1" dirty="0"/>
              <a:t>近年来出现了云计算、云存储等大热概念，为个人和企业提供远程数据中心的计算和存储能力，并抽象出复杂的硬件管理。微软</a:t>
            </a:r>
            <a:r>
              <a:rPr lang="en-US" altLang="zh-CN" sz="2400" b="1" dirty="0"/>
              <a:t>(Microsoft)</a:t>
            </a:r>
            <a:r>
              <a:rPr lang="zh-CN" altLang="en-US" sz="2400" b="1" dirty="0"/>
              <a:t>、谷歌</a:t>
            </a:r>
            <a:r>
              <a:rPr lang="en-US" altLang="zh-CN" sz="2400" b="1" dirty="0"/>
              <a:t>(Google)</a:t>
            </a:r>
            <a:r>
              <a:rPr lang="zh-CN" altLang="en-US" sz="2400" b="1" dirty="0"/>
              <a:t>和亚马逊</a:t>
            </a:r>
            <a:r>
              <a:rPr lang="en-US" altLang="zh-CN" sz="2400" b="1" dirty="0"/>
              <a:t>(Amazon)</a:t>
            </a:r>
            <a:r>
              <a:rPr lang="zh-CN" altLang="en-US" sz="2400" b="1" dirty="0"/>
              <a:t>等公司在</a:t>
            </a:r>
            <a:r>
              <a:rPr lang="en-US" altLang="zh-CN" sz="2400" b="1" dirty="0"/>
              <a:t>2012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4</a:t>
            </a:r>
            <a:r>
              <a:rPr lang="zh-CN" altLang="en-US" sz="2400" b="1" dirty="0"/>
              <a:t>月底相继进入了公有云市场，加上</a:t>
            </a:r>
            <a:r>
              <a:rPr lang="en-US" altLang="zh-CN" sz="2400" b="1" dirty="0"/>
              <a:t>Box.com</a:t>
            </a:r>
            <a:r>
              <a:rPr lang="zh-CN" altLang="en-US" sz="2400" b="1" dirty="0"/>
              <a:t>、</a:t>
            </a:r>
            <a:r>
              <a:rPr lang="en-US" altLang="zh-CN" sz="2400" b="1" dirty="0" err="1"/>
              <a:t>UbuntuOne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Dropbox</a:t>
            </a:r>
            <a:r>
              <a:rPr lang="zh-CN" altLang="en-US" sz="2400" b="1" dirty="0"/>
              <a:t>等流行的个人存储解决方案，云市场形成了一个拥挤的竞争局面。</a:t>
            </a:r>
          </a:p>
          <a:p>
            <a:pPr indent="457200"/>
            <a:r>
              <a:rPr lang="en-US" altLang="zh-CN" sz="2400" b="1" dirty="0" smtClean="0"/>
              <a:t>Dropbox</a:t>
            </a:r>
            <a:r>
              <a:rPr lang="zh-CN" altLang="en-US" sz="2400" b="1" dirty="0"/>
              <a:t>是当前个人云存储服务中比较领先的解决方案之一。数据表明，</a:t>
            </a:r>
            <a:r>
              <a:rPr lang="en-US" altLang="zh-CN" sz="2400" b="1" dirty="0"/>
              <a:t>Dropbox</a:t>
            </a:r>
            <a:r>
              <a:rPr lang="zh-CN" altLang="en-US" sz="2400" b="1" dirty="0"/>
              <a:t>自</a:t>
            </a:r>
            <a:r>
              <a:rPr lang="en-US" altLang="zh-CN" sz="2400" b="1" dirty="0"/>
              <a:t>2007</a:t>
            </a:r>
            <a:r>
              <a:rPr lang="zh-CN" altLang="en-US" sz="2400" b="1" dirty="0"/>
              <a:t>年开始活跃，目前有超过</a:t>
            </a:r>
            <a:r>
              <a:rPr lang="en-US" altLang="zh-CN" sz="2400" b="1" dirty="0"/>
              <a:t>5000</a:t>
            </a:r>
            <a:r>
              <a:rPr lang="zh-CN" altLang="en-US" sz="2400" b="1" dirty="0"/>
              <a:t>万用户，平均每天上传超过</a:t>
            </a:r>
            <a:r>
              <a:rPr lang="en-US" altLang="zh-CN" sz="2400" b="1" dirty="0"/>
              <a:t>5</a:t>
            </a:r>
            <a:r>
              <a:rPr lang="zh-CN" altLang="en-US" sz="2400" b="1" dirty="0"/>
              <a:t>亿个文件。</a:t>
            </a:r>
          </a:p>
        </p:txBody>
      </p:sp>
    </p:spTree>
    <p:extLst>
      <p:ext uri="{BB962C8B-B14F-4D97-AF65-F5344CB8AC3E}">
        <p14:creationId xmlns:p14="http://schemas.microsoft.com/office/powerpoint/2010/main" val="17696819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5BDE551-3D71-4C9F-BD6A-D69DFCC54354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Dropbox</a:t>
            </a:r>
            <a:endParaRPr lang="en-US" altLang="zh-CN" sz="3200" b="1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" name="标题 2">
            <a:extLst>
              <a:ext uri="{FF2B5EF4-FFF2-40B4-BE49-F238E27FC236}">
                <a16:creationId xmlns="" xmlns:a16="http://schemas.microsoft.com/office/drawing/2014/main" id="{67CA2995-9D69-4F14-AB8C-2BA80E5C9944}"/>
              </a:ext>
            </a:extLst>
          </p:cNvPr>
          <p:cNvSpPr txBox="1">
            <a:spLocks/>
          </p:cNvSpPr>
          <p:nvPr/>
        </p:nvSpPr>
        <p:spPr>
          <a:xfrm>
            <a:off x="2299580" y="2570079"/>
            <a:ext cx="8981037" cy="27378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主要是以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Python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实现的，使用了</a:t>
            </a:r>
            <a:r>
              <a:rPr lang="en-US" altLang="zh-CN" sz="2000" b="1" dirty="0" err="1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librsync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等第三方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库；</a:t>
            </a:r>
            <a:endParaRPr lang="en-US" altLang="zh-CN" sz="20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可以运行于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Microsoft Windows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，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Apple OS X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和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Linux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操作系统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上；</a:t>
            </a:r>
            <a:endParaRPr lang="en-US" altLang="zh-CN" sz="20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存储的基本对象是大小不超过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4MB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的数据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块；</a:t>
            </a:r>
            <a:endParaRPr lang="en-US" altLang="zh-CN" sz="20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在传输数据块时使用了增量编码，从而减少了交换的数据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量；</a:t>
            </a:r>
            <a:endParaRPr lang="en-US" altLang="zh-CN" sz="20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为了支持云同步功能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，在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每台设备的本地保存元数据信息的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数据库；</a:t>
            </a:r>
            <a:endParaRPr lang="en-US" altLang="zh-CN" sz="20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客户端也为用户提供了控制最大下载速度的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功能。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A01AEE2-B4D5-48A1-AC78-9D3229C21FE3}"/>
              </a:ext>
            </a:extLst>
          </p:cNvPr>
          <p:cNvSpPr txBox="1"/>
          <p:nvPr/>
        </p:nvSpPr>
        <p:spPr>
          <a:xfrm>
            <a:off x="881560" y="3154175"/>
            <a:ext cx="7390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200" b="1" dirty="0" smtClean="0">
                <a:solidFill>
                  <a:schemeClr val="accent5"/>
                </a:solidFill>
                <a:cs typeface="+mn-ea"/>
                <a:sym typeface="+mn-lt"/>
              </a:rPr>
              <a:t>客户端</a:t>
            </a:r>
            <a:endParaRPr lang="zh-CN" altLang="en-US" sz="3200" b="1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950" y="148363"/>
            <a:ext cx="3134738" cy="2075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3227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5BDE551-3D71-4C9F-BD6A-D69DFCC54354}"/>
              </a:ext>
            </a:extLst>
          </p:cNvPr>
          <p:cNvSpPr txBox="1">
            <a:spLocks/>
          </p:cNvSpPr>
          <p:nvPr/>
        </p:nvSpPr>
        <p:spPr>
          <a:xfrm>
            <a:off x="3646813" y="1187924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Dropbox</a:t>
            </a:r>
            <a:endParaRPr lang="en-US" altLang="zh-CN" sz="3200" b="1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AA01AEE2-B4D5-48A1-AC78-9D3229C21FE3}"/>
              </a:ext>
            </a:extLst>
          </p:cNvPr>
          <p:cNvSpPr txBox="1"/>
          <p:nvPr/>
        </p:nvSpPr>
        <p:spPr>
          <a:xfrm>
            <a:off x="1092629" y="2726878"/>
            <a:ext cx="7390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3200" b="1" dirty="0" smtClean="0">
                <a:solidFill>
                  <a:schemeClr val="accent5"/>
                </a:solidFill>
                <a:cs typeface="+mn-ea"/>
                <a:sym typeface="+mn-lt"/>
              </a:rPr>
              <a:t>体系架构</a:t>
            </a:r>
            <a:endParaRPr lang="zh-CN" altLang="en-US" sz="3200" b="1" dirty="0">
              <a:solidFill>
                <a:schemeClr val="accent5"/>
              </a:solidFill>
              <a:cs typeface="+mn-ea"/>
              <a:sym typeface="+mn-lt"/>
            </a:endParaRPr>
          </a:p>
        </p:txBody>
      </p:sp>
      <p:sp>
        <p:nvSpPr>
          <p:cNvPr id="5" name="流程图: 磁盘 4"/>
          <p:cNvSpPr/>
          <p:nvPr/>
        </p:nvSpPr>
        <p:spPr>
          <a:xfrm>
            <a:off x="2462543" y="2348774"/>
            <a:ext cx="1548142" cy="82386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控制服务器</a:t>
            </a:r>
            <a:endParaRPr lang="zh-CN" altLang="en-US" dirty="0"/>
          </a:p>
        </p:txBody>
      </p:sp>
      <p:sp>
        <p:nvSpPr>
          <p:cNvPr id="8" name="流程图: 磁盘 7"/>
          <p:cNvSpPr/>
          <p:nvPr/>
        </p:nvSpPr>
        <p:spPr>
          <a:xfrm>
            <a:off x="2462543" y="4111755"/>
            <a:ext cx="1548142" cy="82386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存储</a:t>
            </a:r>
            <a:r>
              <a:rPr lang="zh-CN" altLang="en-US" dirty="0" smtClean="0"/>
              <a:t>服务器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4191754" y="2580238"/>
            <a:ext cx="724277" cy="293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2">
            <a:extLst>
              <a:ext uri="{FF2B5EF4-FFF2-40B4-BE49-F238E27FC236}">
                <a16:creationId xmlns="" xmlns:a16="http://schemas.microsoft.com/office/drawing/2014/main" id="{67CA2995-9D69-4F14-AB8C-2BA80E5C9944}"/>
              </a:ext>
            </a:extLst>
          </p:cNvPr>
          <p:cNvSpPr txBox="1">
            <a:spLocks/>
          </p:cNvSpPr>
          <p:nvPr/>
        </p:nvSpPr>
        <p:spPr>
          <a:xfrm>
            <a:off x="5011092" y="1969715"/>
            <a:ext cx="5391339" cy="15819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由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Dropbox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公司直接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控制；</a:t>
            </a:r>
            <a:endParaRPr lang="en-US" altLang="zh-CN" sz="20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关键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信息：元数据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访问、通知、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API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控制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、事件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日志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等。</a:t>
            </a:r>
            <a:endParaRPr lang="en-US" altLang="zh-CN" sz="20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标题 2">
            <a:extLst>
              <a:ext uri="{FF2B5EF4-FFF2-40B4-BE49-F238E27FC236}">
                <a16:creationId xmlns="" xmlns:a16="http://schemas.microsoft.com/office/drawing/2014/main" id="{67CA2995-9D69-4F14-AB8C-2BA80E5C9944}"/>
              </a:ext>
            </a:extLst>
          </p:cNvPr>
          <p:cNvSpPr txBox="1">
            <a:spLocks/>
          </p:cNvSpPr>
          <p:nvPr/>
        </p:nvSpPr>
        <p:spPr>
          <a:xfrm>
            <a:off x="5011093" y="4935621"/>
            <a:ext cx="5952654" cy="10659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Amazon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的弹性计算云（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EC2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）和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Simple Storage Service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S3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）；</a:t>
            </a:r>
            <a:endParaRPr lang="en-US" altLang="zh-CN" sz="20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 marL="457200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数据量大且相对不重要的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信息：客户端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存储、网站存储、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API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存储</a:t>
            </a:r>
            <a:r>
              <a:rPr lang="zh-CN" altLang="en-US" sz="2000" b="1" dirty="0" smtClean="0">
                <a:solidFill>
                  <a:schemeClr val="bg2">
                    <a:lumMod val="10000"/>
                  </a:schemeClr>
                </a:solidFill>
                <a:latin typeface="黑体" pitchFamily="49" charset="-122"/>
                <a:ea typeface="黑体" pitchFamily="49" charset="-122"/>
              </a:rPr>
              <a:t>等。</a:t>
            </a:r>
            <a:endParaRPr lang="en-US" altLang="zh-CN" sz="2000" b="1" dirty="0" smtClean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4191754" y="4377048"/>
            <a:ext cx="724277" cy="293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4511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85300A2E-3D42-48E1-B305-CF6934F1E2FD}"/>
              </a:ext>
            </a:extLst>
          </p:cNvPr>
          <p:cNvSpPr txBox="1">
            <a:spLocks/>
          </p:cNvSpPr>
          <p:nvPr/>
        </p:nvSpPr>
        <p:spPr>
          <a:xfrm>
            <a:off x="3770799" y="598986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</a:t>
            </a:r>
            <a:r>
              <a:rPr lang="zh-CN" altLang="en-US" sz="32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存储的特点</a:t>
            </a:r>
            <a:endParaRPr lang="zh-CN" altLang="en-US" sz="3200" b="1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="" xmlns:a16="http://schemas.microsoft.com/office/drawing/2014/main" id="{BF9C8F18-6062-46C7-980A-9C25FCACE735}"/>
              </a:ext>
            </a:extLst>
          </p:cNvPr>
          <p:cNvSpPr txBox="1">
            <a:spLocks/>
          </p:cNvSpPr>
          <p:nvPr/>
        </p:nvSpPr>
        <p:spPr>
          <a:xfrm>
            <a:off x="367934" y="2063098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6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9" y="1306404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可扩展性</a:t>
            </a:r>
            <a:endParaRPr lang="zh-CN" altLang="en-US" sz="2800" b="1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763627" y="1862583"/>
            <a:ext cx="8664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r>
              <a:rPr lang="zh-CN" altLang="en-US" sz="2400" dirty="0" smtClean="0"/>
              <a:t>不同于传统的存储方式，云存储系统</a:t>
            </a:r>
            <a:r>
              <a:rPr lang="zh-CN" altLang="en-US" sz="2400" dirty="0"/>
              <a:t>可支持海量数据处理，</a:t>
            </a:r>
            <a:r>
              <a:rPr lang="zh-CN" altLang="en-US" sz="2400" dirty="0" smtClean="0"/>
              <a:t>资</a:t>
            </a:r>
            <a:endParaRPr lang="en-US" altLang="zh-CN" sz="2400" dirty="0" smtClean="0"/>
          </a:p>
          <a:p>
            <a:pPr marL="342900" lvl="0" indent="-342900"/>
            <a:r>
              <a:rPr lang="zh-CN" altLang="en-US" sz="2400" dirty="0" smtClean="0"/>
              <a:t>源</a:t>
            </a:r>
            <a:r>
              <a:rPr lang="zh-CN" altLang="en-US" sz="2400" dirty="0"/>
              <a:t>可以实现按需扩展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8" y="2744170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灵活</a:t>
            </a:r>
            <a:r>
              <a:rPr lang="zh-CN" altLang="en-US" sz="2800" b="1" dirty="0" smtClean="0"/>
              <a:t>性</a:t>
            </a:r>
            <a:endParaRPr lang="zh-CN" altLang="en-US" sz="2800" b="1" dirty="0"/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797120" y="3267390"/>
            <a:ext cx="8664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r>
              <a:rPr lang="zh-CN" altLang="en-US" sz="2400" dirty="0" smtClean="0"/>
              <a:t>分层存储、安全性、迁移、冗余和删除等</a:t>
            </a:r>
            <a:endParaRPr lang="en-US" altLang="zh-CN" sz="2400" dirty="0" smtClean="0"/>
          </a:p>
          <a:p>
            <a:pPr marL="342900" lvl="0" indent="-342900"/>
            <a:r>
              <a:rPr lang="zh-CN" altLang="en-US" sz="2400" dirty="0" smtClean="0"/>
              <a:t>多云方法</a:t>
            </a:r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8" y="4098387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smtClean="0"/>
              <a:t>多租户</a:t>
            </a:r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8" y="4672197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smtClean="0"/>
              <a:t>没有破坏性数据迁移</a:t>
            </a:r>
            <a:endParaRPr lang="zh-CN" altLang="en-US" sz="28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8" y="5246007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减少灾难恢复成本</a:t>
            </a:r>
            <a:endParaRPr lang="zh-CN" altLang="en-US" sz="28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887613" y="5769227"/>
            <a:ext cx="8664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r>
              <a:rPr lang="zh-CN" altLang="en-US" sz="2400" dirty="0"/>
              <a:t>不需要额外的数据</a:t>
            </a:r>
            <a:r>
              <a:rPr lang="zh-CN" altLang="en-US" sz="2400" dirty="0" smtClean="0"/>
              <a:t>中心，数据</a:t>
            </a:r>
            <a:r>
              <a:rPr lang="zh-CN" altLang="en-US" sz="2400" dirty="0"/>
              <a:t>和应用程序可以自动从私有</a:t>
            </a:r>
            <a:r>
              <a:rPr lang="zh-CN" altLang="en-US" sz="2400" dirty="0" smtClean="0"/>
              <a:t>云复</a:t>
            </a:r>
            <a:endParaRPr lang="en-US" altLang="zh-CN" sz="2400" dirty="0" smtClean="0"/>
          </a:p>
          <a:p>
            <a:pPr marL="342900" lvl="0" indent="-342900"/>
            <a:r>
              <a:rPr lang="zh-CN" altLang="en-US" sz="2400" dirty="0" smtClean="0"/>
              <a:t>制到</a:t>
            </a:r>
            <a:r>
              <a:rPr lang="zh-CN" altLang="en-US" sz="2400" dirty="0"/>
              <a:t>公有云或多个公有云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277652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85300A2E-3D42-48E1-B305-CF6934F1E2FD}"/>
              </a:ext>
            </a:extLst>
          </p:cNvPr>
          <p:cNvSpPr txBox="1">
            <a:spLocks/>
          </p:cNvSpPr>
          <p:nvPr/>
        </p:nvSpPr>
        <p:spPr>
          <a:xfrm>
            <a:off x="3770799" y="598986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</a:t>
            </a:r>
            <a:r>
              <a:rPr lang="zh-CN" altLang="en-US" sz="32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存储的分类</a:t>
            </a:r>
            <a:endParaRPr lang="zh-CN" altLang="en-US" sz="3200" b="1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="" xmlns:a16="http://schemas.microsoft.com/office/drawing/2014/main" id="{BF9C8F18-6062-46C7-980A-9C25FCACE735}"/>
              </a:ext>
            </a:extLst>
          </p:cNvPr>
          <p:cNvSpPr txBox="1">
            <a:spLocks/>
          </p:cNvSpPr>
          <p:nvPr/>
        </p:nvSpPr>
        <p:spPr>
          <a:xfrm>
            <a:off x="367934" y="2063098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6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5" y="1618959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r>
              <a:rPr lang="zh-CN" altLang="en-US" sz="2800" dirty="0">
                <a:solidFill>
                  <a:srgbClr val="C00000"/>
                </a:solidFill>
              </a:rPr>
              <a:t>数据的存储和访问的方式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3" y="2179505"/>
            <a:ext cx="8664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数据块级云存储</a:t>
            </a:r>
            <a:endParaRPr lang="en-US" altLang="zh-CN" sz="2800" b="1" dirty="0" smtClean="0"/>
          </a:p>
          <a:p>
            <a:pPr marL="342900" indent="-342900">
              <a:buFont typeface="Wingdings" charset="2"/>
              <a:buChar char="n"/>
            </a:pP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3" y="2757795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文件级云存储</a:t>
            </a:r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3" y="3325923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对象级云存储</a:t>
            </a:r>
            <a:endParaRPr lang="zh-CN" altLang="en-US" sz="28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2" y="4516748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个人云存储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362" y="2167474"/>
            <a:ext cx="5599621" cy="3027943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2" y="3971271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r>
              <a:rPr lang="zh-CN" altLang="en-US" sz="2800" dirty="0" smtClean="0">
                <a:solidFill>
                  <a:srgbClr val="C00000"/>
                </a:solidFill>
              </a:rPr>
              <a:t>供应商和用户的关系</a:t>
            </a:r>
            <a:endParaRPr lang="zh-CN" altLang="en-US" sz="2800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1" y="5039968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公共云存储</a:t>
            </a:r>
            <a:endParaRPr lang="zh-CN" altLang="en-US" sz="28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1" y="5529219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私有云存储</a:t>
            </a:r>
            <a:endParaRPr lang="zh-CN" altLang="en-US" sz="28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1" y="6018470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混合云存储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0025559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85300A2E-3D42-48E1-B305-CF6934F1E2FD}"/>
              </a:ext>
            </a:extLst>
          </p:cNvPr>
          <p:cNvSpPr txBox="1">
            <a:spLocks/>
          </p:cNvSpPr>
          <p:nvPr/>
        </p:nvSpPr>
        <p:spPr>
          <a:xfrm>
            <a:off x="3770799" y="877955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与云计算的关系</a:t>
            </a:r>
            <a:endParaRPr lang="zh-CN" altLang="en-US" sz="3200" b="1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="" xmlns:a16="http://schemas.microsoft.com/office/drawing/2014/main" id="{BF9C8F18-6062-46C7-980A-9C25FCACE735}"/>
              </a:ext>
            </a:extLst>
          </p:cNvPr>
          <p:cNvSpPr txBox="1">
            <a:spLocks/>
          </p:cNvSpPr>
          <p:nvPr/>
        </p:nvSpPr>
        <p:spPr>
          <a:xfrm>
            <a:off x="367934" y="2063098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6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5925063" y="2778568"/>
            <a:ext cx="60241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400" b="1" dirty="0"/>
              <a:t>云计算系统运算和处理的核心是大量数据的存储和管理时，云计算系统中就需要配置大量的存储设备，那么云计算系统就转变成为一个云存储系统，所以云存储是一个以数据存储和管理为核心的云计算系统。</a:t>
            </a: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282" y="2063098"/>
            <a:ext cx="4456624" cy="344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5520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85300A2E-3D42-48E1-B305-CF6934F1E2FD}"/>
              </a:ext>
            </a:extLst>
          </p:cNvPr>
          <p:cNvSpPr txBox="1">
            <a:spLocks/>
          </p:cNvSpPr>
          <p:nvPr/>
        </p:nvSpPr>
        <p:spPr>
          <a:xfrm>
            <a:off x="3646813" y="738473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</a:t>
            </a:r>
            <a:r>
              <a:rPr lang="zh-CN" altLang="en-US" sz="32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存储的结构模型</a:t>
            </a:r>
            <a:endParaRPr lang="zh-CN" altLang="en-US" sz="3200" b="1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="" xmlns:a16="http://schemas.microsoft.com/office/drawing/2014/main" id="{BF9C8F18-6062-46C7-980A-9C25FCACE735}"/>
              </a:ext>
            </a:extLst>
          </p:cNvPr>
          <p:cNvSpPr txBox="1">
            <a:spLocks/>
          </p:cNvSpPr>
          <p:nvPr/>
        </p:nvSpPr>
        <p:spPr>
          <a:xfrm>
            <a:off x="367934" y="2063098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6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275" y="1815126"/>
            <a:ext cx="72644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46354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85300A2E-3D42-48E1-B305-CF6934F1E2FD}"/>
              </a:ext>
            </a:extLst>
          </p:cNvPr>
          <p:cNvSpPr txBox="1">
            <a:spLocks/>
          </p:cNvSpPr>
          <p:nvPr/>
        </p:nvSpPr>
        <p:spPr>
          <a:xfrm>
            <a:off x="3770799" y="598986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</a:t>
            </a:r>
            <a:r>
              <a:rPr lang="zh-CN" altLang="en-US" sz="32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存储的结构模型</a:t>
            </a:r>
            <a:endParaRPr lang="zh-CN" altLang="en-US" sz="3200" b="1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="" xmlns:a16="http://schemas.microsoft.com/office/drawing/2014/main" id="{BF9C8F18-6062-46C7-980A-9C25FCACE735}"/>
              </a:ext>
            </a:extLst>
          </p:cNvPr>
          <p:cNvSpPr txBox="1">
            <a:spLocks/>
          </p:cNvSpPr>
          <p:nvPr/>
        </p:nvSpPr>
        <p:spPr>
          <a:xfrm>
            <a:off x="367934" y="2063098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6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9" y="1306404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存储层</a:t>
            </a:r>
            <a:endParaRPr lang="zh-CN" altLang="en-US" sz="2800" b="1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763627" y="1862583"/>
            <a:ext cx="8664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r>
              <a:rPr lang="zh-CN" altLang="en-US" sz="2400" dirty="0"/>
              <a:t>存储层是云存储最基础的</a:t>
            </a:r>
            <a:r>
              <a:rPr lang="zh-CN" altLang="en-US" sz="2400" dirty="0" smtClean="0"/>
              <a:t>部分。</a:t>
            </a:r>
            <a:r>
              <a:rPr lang="zh-CN" altLang="en-US" sz="2400" dirty="0"/>
              <a:t>云存储的存储层将不同类型</a:t>
            </a:r>
            <a:r>
              <a:rPr lang="zh-CN" altLang="en-US" sz="2400" dirty="0" smtClean="0"/>
              <a:t>的</a:t>
            </a:r>
            <a:endParaRPr lang="en-US" altLang="zh-CN" sz="2400" dirty="0" smtClean="0"/>
          </a:p>
          <a:p>
            <a:pPr marL="342900" lvl="0" indent="-342900"/>
            <a:r>
              <a:rPr lang="zh-CN" altLang="en-US" sz="2400" dirty="0" smtClean="0"/>
              <a:t>存储</a:t>
            </a:r>
            <a:r>
              <a:rPr lang="zh-CN" altLang="en-US" sz="2400" dirty="0"/>
              <a:t>设备互连起来，实现海量数据的统一管理，同时实现对</a:t>
            </a:r>
            <a:r>
              <a:rPr lang="zh-CN" altLang="en-US" sz="2400" dirty="0" smtClean="0"/>
              <a:t>存</a:t>
            </a:r>
            <a:endParaRPr lang="en-US" altLang="zh-CN" sz="2400" dirty="0" smtClean="0"/>
          </a:p>
          <a:p>
            <a:pPr marL="342900" lvl="0" indent="-342900"/>
            <a:r>
              <a:rPr lang="zh-CN" altLang="en-US" sz="2400" dirty="0" smtClean="0"/>
              <a:t>储设备</a:t>
            </a:r>
            <a:r>
              <a:rPr lang="zh-CN" altLang="en-US" sz="2400" dirty="0"/>
              <a:t>的集中管理、状态监控以及容量的动态扩展，实质是</a:t>
            </a:r>
            <a:r>
              <a:rPr lang="zh-CN" altLang="en-US" sz="2400" dirty="0" smtClean="0"/>
              <a:t>一</a:t>
            </a:r>
            <a:endParaRPr lang="en-US" altLang="zh-CN" sz="2400" dirty="0" smtClean="0"/>
          </a:p>
          <a:p>
            <a:pPr marL="342900" lvl="0" indent="-342900"/>
            <a:r>
              <a:rPr lang="zh-CN" altLang="en-US" sz="2400" dirty="0" smtClean="0"/>
              <a:t>种</a:t>
            </a:r>
            <a:r>
              <a:rPr lang="zh-CN" altLang="en-US" sz="2400" dirty="0"/>
              <a:t>面向服务的分布式存储系统。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401619" y="5854469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smtClean="0"/>
              <a:t>访问层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8" y="3464648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基础管理层</a:t>
            </a:r>
            <a:endParaRPr lang="zh-CN" altLang="en-US" sz="28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375097" y="4440285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smtClean="0"/>
              <a:t>应用接口层</a:t>
            </a:r>
            <a:endParaRPr lang="zh-CN" altLang="en-US" sz="2800" b="1" dirty="0"/>
          </a:p>
        </p:txBody>
      </p: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763627" y="4011820"/>
            <a:ext cx="8664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r>
              <a:rPr lang="zh-CN" altLang="en-US" sz="2400"/>
              <a:t>基础管理层是云存储最核心的部分</a:t>
            </a:r>
            <a:endParaRPr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1763627" y="4963505"/>
            <a:ext cx="86647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/>
            <a:r>
              <a:rPr lang="zh-CN" altLang="en-US" sz="2400" dirty="0"/>
              <a:t>应用接口层是云存储平台中可以灵活扩展的、直接面向用户</a:t>
            </a:r>
            <a:r>
              <a:rPr lang="zh-CN" altLang="en-US" sz="2400" dirty="0" smtClean="0"/>
              <a:t>的</a:t>
            </a:r>
            <a:endParaRPr lang="en-US" altLang="zh-CN" sz="2400" dirty="0" smtClean="0"/>
          </a:p>
          <a:p>
            <a:pPr marL="342900" lvl="0" indent="-342900"/>
            <a:r>
              <a:rPr lang="zh-CN" altLang="en-US" sz="2400" dirty="0" smtClean="0"/>
              <a:t>部分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461945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0836" y="170576"/>
            <a:ext cx="4542857" cy="136190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="" xmlns:a16="http://schemas.microsoft.com/office/drawing/2014/main" id="{85300A2E-3D42-48E1-B305-CF6934F1E2FD}"/>
              </a:ext>
            </a:extLst>
          </p:cNvPr>
          <p:cNvSpPr txBox="1">
            <a:spLocks/>
          </p:cNvSpPr>
          <p:nvPr/>
        </p:nvSpPr>
        <p:spPr>
          <a:xfrm>
            <a:off x="3770799" y="475000"/>
            <a:ext cx="4898374" cy="6891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云</a:t>
            </a:r>
            <a:r>
              <a:rPr lang="zh-CN" altLang="en-US" sz="3200" b="1" dirty="0" smtClean="0">
                <a:solidFill>
                  <a:schemeClr val="accent5"/>
                </a:solidFill>
                <a:latin typeface="黑体" pitchFamily="49" charset="-122"/>
                <a:ea typeface="黑体" pitchFamily="49" charset="-122"/>
              </a:rPr>
              <a:t>存储的架构</a:t>
            </a:r>
            <a:endParaRPr lang="zh-CN" altLang="en-US" sz="3200" b="1" dirty="0">
              <a:solidFill>
                <a:schemeClr val="accent5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标题 2">
            <a:extLst>
              <a:ext uri="{FF2B5EF4-FFF2-40B4-BE49-F238E27FC236}">
                <a16:creationId xmlns="" xmlns:a16="http://schemas.microsoft.com/office/drawing/2014/main" id="{BF9C8F18-6062-46C7-980A-9C25FCACE735}"/>
              </a:ext>
            </a:extLst>
          </p:cNvPr>
          <p:cNvSpPr txBox="1">
            <a:spLocks/>
          </p:cNvSpPr>
          <p:nvPr/>
        </p:nvSpPr>
        <p:spPr>
          <a:xfrm>
            <a:off x="367934" y="2063098"/>
            <a:ext cx="2014330" cy="43255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600" b="1" dirty="0">
              <a:solidFill>
                <a:schemeClr val="bg2">
                  <a:lumMod val="10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522692" y="2939024"/>
            <a:ext cx="8664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紧耦合对称架构</a:t>
            </a:r>
            <a:endParaRPr lang="zh-CN" altLang="en-US" sz="28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30DAE7CD-6BF7-434F-82ED-6D9B1D3294B3}"/>
              </a:ext>
            </a:extLst>
          </p:cNvPr>
          <p:cNvSpPr txBox="1"/>
          <p:nvPr/>
        </p:nvSpPr>
        <p:spPr>
          <a:xfrm>
            <a:off x="522692" y="3666126"/>
            <a:ext cx="3123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n"/>
            </a:pPr>
            <a:r>
              <a:rPr lang="zh-CN" altLang="en-US" sz="2800" b="1" dirty="0" smtClean="0"/>
              <a:t>松弛耦</a:t>
            </a:r>
            <a:r>
              <a:rPr lang="zh-CN" altLang="en-US" sz="2800" b="1" smtClean="0"/>
              <a:t>合非对称架构</a:t>
            </a:r>
            <a:endParaRPr lang="zh-CN" altLang="en-US" sz="28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527" y="1288099"/>
            <a:ext cx="83185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5896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6521</TotalTime>
  <Words>1486</Words>
  <Application>Microsoft Macintosh PowerPoint</Application>
  <PresentationFormat>宽屏</PresentationFormat>
  <Paragraphs>193</Paragraphs>
  <Slides>32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Calibri</vt:lpstr>
      <vt:lpstr>Calibri Light</vt:lpstr>
      <vt:lpstr>Times New Roman</vt:lpstr>
      <vt:lpstr>Wingdings</vt:lpstr>
      <vt:lpstr>Wingdings 2</vt:lpstr>
      <vt:lpstr>等线</vt:lpstr>
      <vt:lpstr>等线 Light</vt:lpstr>
      <vt:lpstr>黑体</vt:lpstr>
      <vt:lpstr>宋体</vt:lpstr>
      <vt:lpstr>Arial</vt:lpstr>
      <vt:lpstr>1_Office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416</dc:creator>
  <cp:lastModifiedBy>毕 蕾</cp:lastModifiedBy>
  <cp:revision>291</cp:revision>
  <dcterms:created xsi:type="dcterms:W3CDTF">2017-09-28T06:07:00Z</dcterms:created>
  <dcterms:modified xsi:type="dcterms:W3CDTF">2019-11-19T16:51:08Z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